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3"/>
  </p:notesMasterIdLst>
  <p:sldIdLst>
    <p:sldId id="387" r:id="rId2"/>
    <p:sldId id="495" r:id="rId3"/>
    <p:sldId id="496" r:id="rId4"/>
    <p:sldId id="497" r:id="rId5"/>
    <p:sldId id="498" r:id="rId6"/>
    <p:sldId id="430" r:id="rId7"/>
    <p:sldId id="499" r:id="rId8"/>
    <p:sldId id="432" r:id="rId9"/>
    <p:sldId id="460" r:id="rId10"/>
    <p:sldId id="431" r:id="rId11"/>
    <p:sldId id="442" r:id="rId12"/>
    <p:sldId id="433" r:id="rId13"/>
    <p:sldId id="261" r:id="rId14"/>
    <p:sldId id="471" r:id="rId15"/>
    <p:sldId id="476" r:id="rId16"/>
    <p:sldId id="477" r:id="rId17"/>
    <p:sldId id="478" r:id="rId18"/>
    <p:sldId id="479" r:id="rId19"/>
    <p:sldId id="480" r:id="rId20"/>
    <p:sldId id="481" r:id="rId21"/>
    <p:sldId id="482" r:id="rId22"/>
    <p:sldId id="326" r:id="rId23"/>
    <p:sldId id="441" r:id="rId24"/>
    <p:sldId id="448" r:id="rId25"/>
    <p:sldId id="483" r:id="rId26"/>
    <p:sldId id="443" r:id="rId27"/>
    <p:sldId id="365" r:id="rId28"/>
    <p:sldId id="502" r:id="rId29"/>
    <p:sldId id="503" r:id="rId30"/>
    <p:sldId id="399" r:id="rId31"/>
    <p:sldId id="444" r:id="rId32"/>
    <p:sldId id="411" r:id="rId33"/>
    <p:sldId id="447" r:id="rId34"/>
    <p:sldId id="467" r:id="rId35"/>
    <p:sldId id="413" r:id="rId36"/>
    <p:sldId id="508" r:id="rId37"/>
    <p:sldId id="417" r:id="rId38"/>
    <p:sldId id="500" r:id="rId39"/>
    <p:sldId id="466" r:id="rId40"/>
    <p:sldId id="366" r:id="rId41"/>
    <p:sldId id="484" r:id="rId42"/>
    <p:sldId id="487" r:id="rId43"/>
    <p:sldId id="485" r:id="rId44"/>
    <p:sldId id="450" r:id="rId45"/>
    <p:sldId id="451" r:id="rId46"/>
    <p:sldId id="486" r:id="rId47"/>
    <p:sldId id="459" r:id="rId48"/>
    <p:sldId id="463" r:id="rId49"/>
    <p:sldId id="490" r:id="rId50"/>
    <p:sldId id="461" r:id="rId51"/>
    <p:sldId id="382" r:id="rId52"/>
    <p:sldId id="491" r:id="rId53"/>
    <p:sldId id="474" r:id="rId54"/>
    <p:sldId id="465" r:id="rId55"/>
    <p:sldId id="375" r:id="rId56"/>
    <p:sldId id="492" r:id="rId57"/>
    <p:sldId id="506" r:id="rId58"/>
    <p:sldId id="494" r:id="rId59"/>
    <p:sldId id="455" r:id="rId60"/>
    <p:sldId id="457" r:id="rId61"/>
    <p:sldId id="501" r:id="rId6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33CC"/>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60" autoAdjust="0"/>
    <p:restoredTop sz="94683" autoAdjust="0"/>
  </p:normalViewPr>
  <p:slideViewPr>
    <p:cSldViewPr>
      <p:cViewPr>
        <p:scale>
          <a:sx n="59" d="100"/>
          <a:sy n="59" d="100"/>
        </p:scale>
        <p:origin x="-1452"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3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8" charset="0"/>
              </a:defRPr>
            </a:lvl1pPr>
          </a:lstStyle>
          <a:p>
            <a:pPr>
              <a:defRPr/>
            </a:pPr>
            <a:endParaRPr lang="en-US" altLang="en-US"/>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8" charset="0"/>
              </a:defRPr>
            </a:lvl1pPr>
          </a:lstStyle>
          <a:p>
            <a:pPr>
              <a:defRPr/>
            </a:pPr>
            <a:endParaRPr lang="en-US" altLang="en-US"/>
          </a:p>
        </p:txBody>
      </p:sp>
      <p:sp>
        <p:nvSpPr>
          <p:cNvPr id="553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8" charset="0"/>
              </a:defRPr>
            </a:lvl1pPr>
          </a:lstStyle>
          <a:p>
            <a:pPr>
              <a:defRPr/>
            </a:pPr>
            <a:endParaRPr lang="en-US" altLang="en-US"/>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8" charset="0"/>
              </a:defRPr>
            </a:lvl1pPr>
          </a:lstStyle>
          <a:p>
            <a:pPr>
              <a:defRPr/>
            </a:pPr>
            <a:fld id="{270D907F-BD33-4589-BA9C-EAE82CFBC807}" type="slidenum">
              <a:rPr lang="en-US" altLang="en-US"/>
              <a:pPr>
                <a:defRPr/>
              </a:pPr>
              <a:t>‹#›</a:t>
            </a:fld>
            <a:endParaRPr lang="en-US" altLang="en-US"/>
          </a:p>
        </p:txBody>
      </p:sp>
    </p:spTree>
    <p:extLst>
      <p:ext uri="{BB962C8B-B14F-4D97-AF65-F5344CB8AC3E}">
        <p14:creationId xmlns:p14="http://schemas.microsoft.com/office/powerpoint/2010/main" val="3431597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DD1F737-BAC7-4DE4-A8FE-6703113D9604}" type="slidenum">
              <a:rPr lang="en-US" smtClean="0"/>
              <a:pPr/>
              <a:t>2</a:t>
            </a:fld>
            <a:endParaRPr lang="en-US"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E892553B-2459-214E-90CB-4CC9269BD5CF}" type="slidenum">
              <a:rPr lang="de-DE"/>
              <a:pPr/>
              <a:t>18</a:t>
            </a:fld>
            <a:endParaRPr lang="de-DE"/>
          </a:p>
        </p:txBody>
      </p:sp>
      <p:sp>
        <p:nvSpPr>
          <p:cNvPr id="25603" name="Text Box 2"/>
          <p:cNvSpPr>
            <a:spLocks noGrp="1" noRot="1" noChangeAspect="1" noChangeArrowheads="1" noTextEdit="1"/>
          </p:cNvSpPr>
          <p:nvPr>
            <p:ph type="sldImg"/>
          </p:nvPr>
        </p:nvSpPr>
        <p:spPr>
          <a:xfrm>
            <a:off x="1143000" y="695325"/>
            <a:ext cx="4572000" cy="3429000"/>
          </a:xfrm>
          <a:ln/>
        </p:spPr>
      </p:sp>
      <p:sp>
        <p:nvSpPr>
          <p:cNvPr id="25604" name="Text Box 3"/>
          <p:cNvSpPr>
            <a:spLocks noGrp="1" noChangeArrowheads="1"/>
          </p:cNvSpPr>
          <p:nvPr>
            <p:ph type="body" idx="1"/>
          </p:nvPr>
        </p:nvSpPr>
        <p:spPr>
          <a:xfrm>
            <a:off x="685800" y="4343400"/>
            <a:ext cx="5486400" cy="4114800"/>
          </a:xfrm>
          <a:noFill/>
          <a:ln/>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010335BF-5E4B-CA4D-A9FE-1A459D990ACE}" type="slidenum">
              <a:rPr lang="de-DE"/>
              <a:pPr/>
              <a:t>19</a:t>
            </a:fld>
            <a:endParaRPr lang="de-DE"/>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2BAFA56-2D3B-2C4F-94C2-0C04C1E88C0B}" type="slidenum">
              <a:rPr lang="de-DE"/>
              <a:pPr/>
              <a:t>20</a:t>
            </a:fld>
            <a:endParaRPr lang="de-DE"/>
          </a:p>
        </p:txBody>
      </p:sp>
      <p:sp>
        <p:nvSpPr>
          <p:cNvPr id="29699" name="Text Box 2"/>
          <p:cNvSpPr>
            <a:spLocks noGrp="1" noRot="1" noChangeAspect="1" noChangeArrowheads="1" noTextEdit="1"/>
          </p:cNvSpPr>
          <p:nvPr>
            <p:ph type="sldImg"/>
          </p:nvPr>
        </p:nvSpPr>
        <p:spPr>
          <a:xfrm>
            <a:off x="1588" y="0"/>
            <a:ext cx="1587" cy="1588"/>
          </a:xfrm>
          <a:ln/>
        </p:spPr>
      </p:sp>
      <p:sp>
        <p:nvSpPr>
          <p:cNvPr id="29700" name="Text Box 3"/>
          <p:cNvSpPr>
            <a:spLocks noGrp="1" noChangeArrowheads="1"/>
          </p:cNvSpPr>
          <p:nvPr>
            <p:ph type="body" idx="1"/>
          </p:nvPr>
        </p:nvSpPr>
        <p:spPr>
          <a:xfrm>
            <a:off x="685800" y="4343400"/>
            <a:ext cx="5486400" cy="4024313"/>
          </a:xfrm>
          <a:noFill/>
          <a:ln/>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921510F5-869E-A54B-AA82-65A5FCFB2D7A}" type="slidenum">
              <a:rPr lang="de-DE"/>
              <a:pPr/>
              <a:t>41</a:t>
            </a:fld>
            <a:endParaRPr lang="de-DE"/>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685800" y="4343400"/>
            <a:ext cx="5486400" cy="4114800"/>
          </a:xfrm>
          <a:noFill/>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F38A1B30-ACC8-854A-B665-A28EB17F97C5}" type="slidenum">
              <a:rPr lang="de-DE"/>
              <a:pPr/>
              <a:t>43</a:t>
            </a:fld>
            <a:endParaRPr lang="de-DE"/>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685800" y="4343400"/>
            <a:ext cx="5486400" cy="4114800"/>
          </a:xfrm>
          <a:noFill/>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E26A530-78D9-CF4B-9BDA-2E1278D08DC6}" type="slidenum">
              <a:rPr lang="de-DE"/>
              <a:pPr/>
              <a:t>46</a:t>
            </a:fld>
            <a:endParaRPr lang="de-DE"/>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685800" y="4343400"/>
            <a:ext cx="5486400" cy="4114800"/>
          </a:xfrm>
          <a:noFill/>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5848D36-D806-1A43-9339-58AE1266F003}" type="slidenum">
              <a:rPr lang="de-DE"/>
              <a:pPr/>
              <a:t>56</a:t>
            </a:fld>
            <a:endParaRPr lang="de-DE"/>
          </a:p>
        </p:txBody>
      </p:sp>
      <p:sp>
        <p:nvSpPr>
          <p:cNvPr id="91139" name="Rectangle 2"/>
          <p:cNvSpPr>
            <a:spLocks noGrp="1" noRot="1" noChangeAspect="1" noChangeArrowheads="1"/>
          </p:cNvSpPr>
          <p:nvPr>
            <p:ph type="sldImg"/>
          </p:nvPr>
        </p:nvSpPr>
        <p:spPr>
          <a:solidFill>
            <a:srgbClr val="FFFFFF"/>
          </a:solidFill>
          <a:ln/>
        </p:spPr>
      </p:sp>
      <p:sp>
        <p:nvSpPr>
          <p:cNvPr id="9114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B268F651-A3AE-4F8B-A88D-6E4D14935A6A}" type="slidenum">
              <a:rPr lang="en-ZA" smtClean="0"/>
              <a:pPr/>
              <a:t>57</a:t>
            </a:fld>
            <a:endParaRPr lang="en-ZA"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5210A298-8B17-334C-8332-A74510E0D6B3}" type="slidenum">
              <a:rPr lang="de-DE"/>
              <a:pPr/>
              <a:t>58</a:t>
            </a:fld>
            <a:endParaRPr lang="de-DE"/>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3E217A7F-0490-47DA-BFC7-C2807F85023D}" type="slidenum">
              <a:rPr lang="en-US" altLang="en-US" smtClean="0"/>
              <a:pPr/>
              <a:t>59</a:t>
            </a:fld>
            <a:endParaRPr lang="en-US" alt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Z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8E3BA04-BC9A-47A5-A0C4-EB26F1550466}" type="slidenum">
              <a:rPr lang="en-US" smtClean="0"/>
              <a:pPr/>
              <a:t>3</a:t>
            </a:fld>
            <a:endParaRPr lang="en-US"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1"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3F120E5-ACB0-45A0-AC90-6D4A96832110}" type="slidenum">
              <a:rPr lang="en-US" altLang="en-US" smtClean="0"/>
              <a:pPr/>
              <a:t>60</a:t>
            </a:fld>
            <a:endParaRPr lang="en-US" alt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ZA"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B48BC21C-5E4D-4140-B629-1F784B6840AA}" type="slidenum">
              <a:rPr lang="en-US" smtClean="0"/>
              <a:pPr/>
              <a:t>4</a:t>
            </a:fld>
            <a:endParaRPr lang="en-US"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1"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0F29A8FA-DD2A-4AC2-9F76-FE5AF9F5090E}" type="slidenum">
              <a:rPr lang="en-US" smtClean="0"/>
              <a:pPr/>
              <a:t>5</a:t>
            </a:fld>
            <a:endParaRPr lang="en-US"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1"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33689E51-CCE9-4C54-9873-CC75807204E0}" type="slidenum">
              <a:rPr lang="en-US" altLang="en-US" smtClean="0"/>
              <a:pPr/>
              <a:t>6</a:t>
            </a:fld>
            <a:endParaRPr lang="en-US" alt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en-ZA"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03997BF-DAC5-4D48-BB52-85F51E0081A7}" type="slidenum">
              <a:rPr lang="en-US" altLang="en-US" smtClean="0"/>
              <a:pPr/>
              <a:t>9</a:t>
            </a:fld>
            <a:endParaRPr lang="en-US" alt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smtClean="0"/>
              <a:t>The goal of GOOS is to foster the movement of elements from research, </a:t>
            </a:r>
          </a:p>
          <a:p>
            <a:r>
              <a:rPr lang="en-US" smtClean="0"/>
              <a:t>through pilot projects proving worth and connecting with users, </a:t>
            </a:r>
          </a:p>
          <a:p>
            <a:r>
              <a:rPr lang="en-US" smtClean="0"/>
              <a:t>to operational implementation.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ADD6CF10-DA11-4188-8F13-6B5F950305F2}" type="slidenum">
              <a:rPr lang="en-US" altLang="en-US" smtClean="0"/>
              <a:pPr/>
              <a:t>12</a:t>
            </a:fld>
            <a:endParaRPr lang="en-US" alt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ZA"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10BCF108-C980-CB41-A151-63E16170C62F}" type="slidenum">
              <a:rPr lang="de-DE"/>
              <a:pPr/>
              <a:t>16</a:t>
            </a:fld>
            <a:endParaRPr lang="de-DE"/>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mtClean="0"/>
              <a:t>Lecture follows this as an outline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E009F0CB-0F98-D141-A653-ABEFDB4A6A71}" type="slidenum">
              <a:rPr lang="de-DE"/>
              <a:pPr/>
              <a:t>17</a:t>
            </a:fld>
            <a:endParaRPr lang="de-DE"/>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ltGray">
          <a:xfrm>
            <a:off x="0" y="0"/>
            <a:ext cx="825500" cy="6858000"/>
          </a:xfrm>
          <a:prstGeom prst="rect">
            <a:avLst/>
          </a:prstGeom>
          <a:solidFill>
            <a:schemeClr val="tx2">
              <a:alpha val="50000"/>
            </a:schemeClr>
          </a:solidFill>
          <a:ln w="9525">
            <a:noFill/>
            <a:miter lim="800000"/>
            <a:headEnd/>
            <a:tailEnd/>
          </a:ln>
        </p:spPr>
        <p:txBody>
          <a:bodyPr wrap="none" anchor="ctr"/>
          <a:lstStyle/>
          <a:p>
            <a:pPr>
              <a:defRPr/>
            </a:pPr>
            <a:endParaRPr lang="en-US"/>
          </a:p>
        </p:txBody>
      </p:sp>
      <p:sp>
        <p:nvSpPr>
          <p:cNvPr id="5" name="Rectangle 4"/>
          <p:cNvSpPr>
            <a:spLocks noChangeArrowheads="1"/>
          </p:cNvSpPr>
          <p:nvPr/>
        </p:nvSpPr>
        <p:spPr bwMode="ltGray">
          <a:xfrm>
            <a:off x="0" y="3543300"/>
            <a:ext cx="3343275" cy="122238"/>
          </a:xfrm>
          <a:prstGeom prst="rect">
            <a:avLst/>
          </a:prstGeom>
          <a:solidFill>
            <a:schemeClr val="bg2">
              <a:alpha val="50000"/>
            </a:schemeClr>
          </a:solidFill>
          <a:ln w="9525">
            <a:noFill/>
            <a:miter lim="800000"/>
            <a:headEnd/>
            <a:tailEnd/>
          </a:ln>
        </p:spPr>
        <p:txBody>
          <a:bodyPr wrap="none" anchor="ctr"/>
          <a:lstStyle/>
          <a:p>
            <a:pPr>
              <a:defRPr/>
            </a:pPr>
            <a:endParaRPr lang="en-US"/>
          </a:p>
        </p:txBody>
      </p:sp>
      <p:sp>
        <p:nvSpPr>
          <p:cNvPr id="3075" name="Rectangle 3"/>
          <p:cNvSpPr>
            <a:spLocks noGrp="1" noChangeArrowheads="1"/>
          </p:cNvSpPr>
          <p:nvPr>
            <p:ph type="ctrTitle"/>
          </p:nvPr>
        </p:nvSpPr>
        <p:spPr>
          <a:xfrm>
            <a:off x="685800" y="2133600"/>
            <a:ext cx="7772400" cy="1143000"/>
          </a:xfrm>
        </p:spPr>
        <p:txBody>
          <a:bodyPr/>
          <a:lstStyle>
            <a:lvl1pPr>
              <a:defRPr/>
            </a:lvl1pPr>
          </a:lstStyle>
          <a:p>
            <a:r>
              <a:rPr lang="en-US" altLang="en-US"/>
              <a:t>Click to edit Master title style</a:t>
            </a:r>
          </a:p>
        </p:txBody>
      </p:sp>
      <p:sp>
        <p:nvSpPr>
          <p:cNvPr id="3076" name="Rectangle 4"/>
          <p:cNvSpPr>
            <a:spLocks noGrp="1" noChangeArrowheads="1"/>
          </p:cNvSpPr>
          <p:nvPr>
            <p:ph type="subTitle" idx="1"/>
          </p:nvPr>
        </p:nvSpPr>
        <p:spPr>
          <a:xfrm>
            <a:off x="1447800" y="3886200"/>
            <a:ext cx="6400800" cy="1752600"/>
          </a:xfrm>
        </p:spPr>
        <p:txBody>
          <a:bodyPr/>
          <a:lstStyle>
            <a:lvl1pPr marL="0" indent="0" algn="ctr">
              <a:buFont typeface="Monotype Sorts" charset="2"/>
              <a:buNone/>
              <a:defRPr/>
            </a:lvl1pPr>
          </a:lstStyle>
          <a:p>
            <a:r>
              <a:rPr lang="en-US" altLang="en-US"/>
              <a:t>Click to edit Master subtitle style</a:t>
            </a:r>
          </a:p>
        </p:txBody>
      </p:sp>
      <p:sp>
        <p:nvSpPr>
          <p:cNvPr id="6" name="Rectangle 5"/>
          <p:cNvSpPr>
            <a:spLocks noGrp="1" noChangeArrowheads="1"/>
          </p:cNvSpPr>
          <p:nvPr>
            <p:ph type="dt" sz="half" idx="10"/>
          </p:nvPr>
        </p:nvSpPr>
        <p:spPr/>
        <p:txBody>
          <a:bodyPr/>
          <a:lstStyle>
            <a:lvl1pPr>
              <a:defRPr>
                <a:solidFill>
                  <a:srgbClr val="CCECFF"/>
                </a:solidFill>
              </a:defRPr>
            </a:lvl1pPr>
          </a:lstStyle>
          <a:p>
            <a:pPr>
              <a:defRPr/>
            </a:pPr>
            <a:endParaRPr lang="en-US" altLang="en-US"/>
          </a:p>
        </p:txBody>
      </p:sp>
      <p:sp>
        <p:nvSpPr>
          <p:cNvPr id="7" name="Rectangle 6"/>
          <p:cNvSpPr>
            <a:spLocks noGrp="1" noChangeArrowheads="1"/>
          </p:cNvSpPr>
          <p:nvPr>
            <p:ph type="ftr" sz="quarter" idx="11"/>
          </p:nvPr>
        </p:nvSpPr>
        <p:spPr/>
        <p:txBody>
          <a:bodyPr/>
          <a:lstStyle>
            <a:lvl1pPr>
              <a:defRPr>
                <a:solidFill>
                  <a:srgbClr val="CCECFF"/>
                </a:solidFill>
              </a:defRPr>
            </a:lvl1pPr>
          </a:lstStyle>
          <a:p>
            <a:pPr>
              <a:defRPr/>
            </a:pPr>
            <a:endParaRPr lang="en-US" altLang="en-US"/>
          </a:p>
        </p:txBody>
      </p:sp>
      <p:sp>
        <p:nvSpPr>
          <p:cNvPr id="8" name="Rectangle 7"/>
          <p:cNvSpPr>
            <a:spLocks noGrp="1" noChangeArrowheads="1"/>
          </p:cNvSpPr>
          <p:nvPr>
            <p:ph type="sldNum" sz="quarter" idx="12"/>
          </p:nvPr>
        </p:nvSpPr>
        <p:spPr/>
        <p:txBody>
          <a:bodyPr/>
          <a:lstStyle>
            <a:lvl1pPr>
              <a:defRPr>
                <a:solidFill>
                  <a:srgbClr val="CCECFF"/>
                </a:solidFill>
              </a:defRPr>
            </a:lvl1pPr>
          </a:lstStyle>
          <a:p>
            <a:pPr>
              <a:defRPr/>
            </a:pPr>
            <a:fld id="{93FFB091-C6BA-47DD-8B52-8AA2076FD103}" type="slidenum">
              <a:rPr lang="en-US" altLang="en-US"/>
              <a:pPr>
                <a:defRPr/>
              </a:pPr>
              <a:t>‹#›</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1"/>
                            </p:stCondLst>
                            <p:childTnLst>
                              <p:par>
                                <p:cTn id="9" presetID="22" presetClass="entr" presetSubtype="2" fill="hold" grpId="0" nodeType="afterEffect">
                                  <p:stCondLst>
                                    <p:cond delay="2"/>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4B5DD59-E2A3-44A7-8631-D2D1EEBC9DE6}"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0800" y="4572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4572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964F285-9CAF-485E-BF7C-4CEC4939D9E5}"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FED58145-4A38-4FDD-A765-890F7EAE8DB9}"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300225B5-8A1C-4983-9A96-0616525779DE}" type="slidenum">
              <a:rPr lang="en-US" altLang="en-US"/>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FE21B03F-2DFB-4A3C-AA53-3A2D306ED9E1}"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28600" y="4572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C0642EA7-9243-486C-92A7-87E0037C2884}"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ltLang="en-US"/>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fld id="{024A51C3-DD4F-4FFA-AA8F-C41FDAED2C8F}"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F59257C-FD0A-4FAC-81DF-B847E6FA3617}"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DDA2B88-B221-4B60-8595-CE47567EB6B9}"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ED15305-8A23-4DA7-8DE1-DFF4120AC7CE}"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527E4DE4-0342-43E6-B3F7-406C76644403}"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E2BE7A9C-63C2-40E3-AE5B-112E164032D7}"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86135C0A-F1D8-4B79-8807-2D323A240AFD}"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61D137E-952F-43E0-A059-858101F38D13}"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FDA5ADD0-D54F-4C7B-94C3-51218F718319}"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286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lvl1pPr>
          </a:lstStyle>
          <a:p>
            <a:pPr>
              <a:defRPr/>
            </a:pPr>
            <a:endParaRPr lang="en-US"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lvl1pPr>
          </a:lstStyle>
          <a:p>
            <a:pPr>
              <a:defRPr/>
            </a:pPr>
            <a:endParaRPr lang="en-US"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lvl1pPr>
          </a:lstStyle>
          <a:p>
            <a:pPr>
              <a:defRPr/>
            </a:pPr>
            <a:fld id="{7ABBF92A-0A76-433E-8304-556C32C234E2}" type="slidenum">
              <a:rPr lang="en-US" altLang="en-US"/>
              <a:pPr>
                <a:defRPr/>
              </a:pPr>
              <a:t>‹#›</a:t>
            </a:fld>
            <a:endParaRPr lang="en-US" altLang="en-US"/>
          </a:p>
        </p:txBody>
      </p:sp>
      <p:sp>
        <p:nvSpPr>
          <p:cNvPr id="2055" name="Rectangle 7"/>
          <p:cNvSpPr>
            <a:spLocks noChangeArrowheads="1"/>
          </p:cNvSpPr>
          <p:nvPr/>
        </p:nvSpPr>
        <p:spPr bwMode="gray">
          <a:xfrm>
            <a:off x="0" y="1638300"/>
            <a:ext cx="3343275" cy="122238"/>
          </a:xfrm>
          <a:prstGeom prst="rect">
            <a:avLst/>
          </a:prstGeom>
          <a:solidFill>
            <a:schemeClr val="bg2">
              <a:alpha val="50000"/>
            </a:schemeClr>
          </a:solidFill>
          <a:ln w="9525">
            <a:noFill/>
            <a:miter lim="800000"/>
            <a:headEnd/>
            <a:tailEnd/>
          </a:ln>
        </p:spPr>
        <p:txBody>
          <a:bodyPr wrap="none" anchor="ctr"/>
          <a:lstStyle/>
          <a:p>
            <a:pPr>
              <a:defRPr/>
            </a:pPr>
            <a:endParaRPr lang="en-US"/>
          </a:p>
        </p:txBody>
      </p:sp>
    </p:spTree>
  </p:cSld>
  <p:clrMap bg1="dk2" tx1="lt1" bg2="dk1" tx2="lt2" accent1="accent1" accent2="accent2" accent3="accent3" accent4="accent4" accent5="accent5" accent6="accent6" hlink="hlink" folHlink="folHlink"/>
  <p:sldLayoutIdLst>
    <p:sldLayoutId id="2147483714"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5"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
                                  </p:stCondLst>
                                  <p:childTnLst>
                                    <p:set>
                                      <p:cBhvr>
                                        <p:cTn id="6" dur="1" fill="hold">
                                          <p:stCondLst>
                                            <p:cond delay="0"/>
                                          </p:stCondLst>
                                        </p:cTn>
                                        <p:tgtEl>
                                          <p:spTgt spid="2055"/>
                                        </p:tgtEl>
                                        <p:attrNameLst>
                                          <p:attrName>style.visibility</p:attrName>
                                        </p:attrNameLst>
                                      </p:cBhvr>
                                      <p:to>
                                        <p:strVal val="visible"/>
                                      </p:to>
                                    </p:set>
                                    <p:animEffect transition="in" filter="wipe(right)">
                                      <p:cBhvr>
                                        <p:cTn id="7"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animBg="1"/>
    </p:bldLst>
  </p:timing>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folHlink"/>
        </a:buClr>
        <a:buSzPct val="75000"/>
        <a:buFont typeface="Monotype Sorts"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Monotype Sorts" charset="2"/>
        <a:buChar char="n"/>
        <a:defRPr kumimoji="1"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whoi.edu/ships_technology/"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www.oscar.noaa.gov/" TargetMode="External"/><Relationship Id="rId3" Type="http://schemas.openxmlformats.org/officeDocument/2006/relationships/hyperlink" Target="http://podaac.jpl.nasa.gov/" TargetMode="External"/><Relationship Id="rId7" Type="http://schemas.openxmlformats.org/officeDocument/2006/relationships/hyperlink" Target="http://oceancolor.gsfc.nasa.gov/"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ftp://ftp.cls.fr/pub/oceano/AVISO/SSH/duacs/" TargetMode="External"/><Relationship Id="rId11" Type="http://schemas.openxmlformats.org/officeDocument/2006/relationships/hyperlink" Target="http://podaac.jpl.nasa.gov/DATA_CATALOG/graceinfo.html" TargetMode="External"/><Relationship Id="rId5" Type="http://schemas.openxmlformats.org/officeDocument/2006/relationships/hyperlink" Target="http://las.aviso.oceanobs.com/las/servlets/dataset/" TargetMode="External"/><Relationship Id="rId10" Type="http://schemas.openxmlformats.org/officeDocument/2006/relationships/hyperlink" Target="http://op.gfz-potsdam.de/grace/" TargetMode="External"/><Relationship Id="rId4" Type="http://schemas.openxmlformats.org/officeDocument/2006/relationships/hyperlink" Target="http://www.aviso.oceanobs.com/" TargetMode="External"/><Relationship Id="rId9" Type="http://schemas.openxmlformats.org/officeDocument/2006/relationships/hyperlink" Target="http://ccar.colorado.edu/research/cal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www.jcommops.org/soopip/"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www.coriolis.eu.org/cdc/default.ht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5.xml.rels><?xml version="1.0" encoding="UTF-8" standalone="yes"?>
<Relationships xmlns="http://schemas.openxmlformats.org/package/2006/relationships"><Relationship Id="rId8" Type="http://schemas.openxmlformats.org/officeDocument/2006/relationships/hyperlink" Target="http://wcrp.wmo.int" TargetMode="External"/><Relationship Id="rId3" Type="http://schemas.openxmlformats.org/officeDocument/2006/relationships/image" Target="../media/image7.jpeg"/><Relationship Id="rId7" Type="http://schemas.openxmlformats.org/officeDocument/2006/relationships/hyperlink" Target="http://www.clivar.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woce.nodc.noaa.gov/wdiu/" TargetMode="External"/><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hyperlink" Target="http://www-pord.ucsd.edu/whp_atlas/pacific/p03/sections/printatlas/P03_OXYGEN_final.jp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5.xml"/><Relationship Id="rId5" Type="http://schemas.openxmlformats.org/officeDocument/2006/relationships/image" Target="../media/image58.jpeg"/><Relationship Id="rId4" Type="http://schemas.openxmlformats.org/officeDocument/2006/relationships/image" Target="../media/image57.jpeg"/></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www.aviso.oceanobs.com/en/" TargetMode="External"/><Relationship Id="rId2" Type="http://schemas.openxmlformats.org/officeDocument/2006/relationships/hyperlink" Target="http://www.aoml.noaa.gov/phod/dataphod/work/trinanes/INTERFACE/" TargetMode="External"/><Relationship Id="rId1" Type="http://schemas.openxmlformats.org/officeDocument/2006/relationships/slideLayout" Target="../slideLayouts/slideLayout7.xml"/><Relationship Id="rId5" Type="http://schemas.openxmlformats.org/officeDocument/2006/relationships/hyperlink" Target="https://www.ghrsst.org/" TargetMode="External"/><Relationship Id="rId4" Type="http://schemas.openxmlformats.org/officeDocument/2006/relationships/hyperlink" Target="http://disc.sci.gsfc.nasa.gov/gesNews/unesco_ioc_bulleti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descr="DSCN0326"/>
          <p:cNvPicPr>
            <a:picLocks noChangeAspect="1" noChangeArrowheads="1"/>
          </p:cNvPicPr>
          <p:nvPr/>
        </p:nvPicPr>
        <p:blipFill>
          <a:blip r:embed="rId2" cstate="print"/>
          <a:srcRect l="17628" r="11858"/>
          <a:stretch>
            <a:fillRect/>
          </a:stretch>
        </p:blipFill>
        <p:spPr bwMode="auto">
          <a:xfrm>
            <a:off x="0" y="0"/>
            <a:ext cx="2819400" cy="3886200"/>
          </a:xfrm>
          <a:prstGeom prst="rect">
            <a:avLst/>
          </a:prstGeom>
          <a:noFill/>
          <a:ln w="9525">
            <a:noFill/>
            <a:miter lim="800000"/>
            <a:headEnd/>
            <a:tailEnd/>
          </a:ln>
        </p:spPr>
      </p:pic>
      <p:sp>
        <p:nvSpPr>
          <p:cNvPr id="4099" name="Text Box 4"/>
          <p:cNvSpPr txBox="1">
            <a:spLocks noChangeArrowheads="1"/>
          </p:cNvSpPr>
          <p:nvPr/>
        </p:nvSpPr>
        <p:spPr bwMode="auto">
          <a:xfrm>
            <a:off x="2286000" y="1219200"/>
            <a:ext cx="184150" cy="579438"/>
          </a:xfrm>
          <a:prstGeom prst="rect">
            <a:avLst/>
          </a:prstGeom>
          <a:noFill/>
          <a:ln w="9525">
            <a:noFill/>
            <a:miter lim="800000"/>
            <a:headEnd/>
            <a:tailEnd/>
          </a:ln>
        </p:spPr>
        <p:txBody>
          <a:bodyPr wrap="none">
            <a:spAutoFit/>
          </a:bodyPr>
          <a:lstStyle/>
          <a:p>
            <a:pPr eaLnBrk="1" hangingPunct="1"/>
            <a:endParaRPr lang="en-GB" sz="3200" b="1">
              <a:solidFill>
                <a:srgbClr val="FFFF00"/>
              </a:solidFill>
              <a:cs typeface="Times New Roman" pitchFamily="18" charset="0"/>
            </a:endParaRPr>
          </a:p>
        </p:txBody>
      </p:sp>
      <p:pic>
        <p:nvPicPr>
          <p:cNvPr id="4100" name="Picture 5" descr="svp4"/>
          <p:cNvPicPr>
            <a:picLocks noChangeAspect="1" noChangeArrowheads="1"/>
          </p:cNvPicPr>
          <p:nvPr/>
        </p:nvPicPr>
        <p:blipFill>
          <a:blip r:embed="rId3" cstate="print"/>
          <a:srcRect l="11119" t="29655" r="18994" b="13152"/>
          <a:stretch>
            <a:fillRect/>
          </a:stretch>
        </p:blipFill>
        <p:spPr bwMode="auto">
          <a:xfrm>
            <a:off x="2362200" y="0"/>
            <a:ext cx="4267200" cy="2971800"/>
          </a:xfrm>
          <a:prstGeom prst="rect">
            <a:avLst/>
          </a:prstGeom>
          <a:noFill/>
          <a:ln w="9525">
            <a:noFill/>
            <a:miter lim="800000"/>
            <a:headEnd/>
            <a:tailEnd/>
          </a:ln>
        </p:spPr>
      </p:pic>
      <p:pic>
        <p:nvPicPr>
          <p:cNvPr id="4101" name="Picture 6" descr="transmitting"/>
          <p:cNvPicPr>
            <a:picLocks noChangeAspect="1" noChangeArrowheads="1"/>
          </p:cNvPicPr>
          <p:nvPr/>
        </p:nvPicPr>
        <p:blipFill>
          <a:blip r:embed="rId4" cstate="print"/>
          <a:srcRect/>
          <a:stretch>
            <a:fillRect/>
          </a:stretch>
        </p:blipFill>
        <p:spPr bwMode="auto">
          <a:xfrm>
            <a:off x="6324600" y="0"/>
            <a:ext cx="2819400" cy="4267200"/>
          </a:xfrm>
          <a:prstGeom prst="rect">
            <a:avLst/>
          </a:prstGeom>
          <a:noFill/>
          <a:ln w="9525">
            <a:noFill/>
            <a:miter lim="800000"/>
            <a:headEnd/>
            <a:tailEnd/>
          </a:ln>
        </p:spPr>
      </p:pic>
      <p:pic>
        <p:nvPicPr>
          <p:cNvPr id="4102" name="Picture 7" descr="CTD1"/>
          <p:cNvPicPr>
            <a:picLocks noChangeAspect="1" noChangeArrowheads="1"/>
          </p:cNvPicPr>
          <p:nvPr/>
        </p:nvPicPr>
        <p:blipFill>
          <a:blip r:embed="rId5" cstate="print"/>
          <a:srcRect l="20648" r="6287"/>
          <a:stretch>
            <a:fillRect/>
          </a:stretch>
        </p:blipFill>
        <p:spPr bwMode="auto">
          <a:xfrm>
            <a:off x="0" y="3733800"/>
            <a:ext cx="2819400" cy="3124200"/>
          </a:xfrm>
          <a:prstGeom prst="rect">
            <a:avLst/>
          </a:prstGeom>
          <a:noFill/>
          <a:ln w="9525">
            <a:noFill/>
            <a:miter lim="800000"/>
            <a:headEnd/>
            <a:tailEnd/>
          </a:ln>
        </p:spPr>
      </p:pic>
      <p:pic>
        <p:nvPicPr>
          <p:cNvPr id="4103" name="Picture 8" descr="рейс 367"/>
          <p:cNvPicPr>
            <a:picLocks noChangeAspect="1" noChangeArrowheads="1"/>
          </p:cNvPicPr>
          <p:nvPr/>
        </p:nvPicPr>
        <p:blipFill>
          <a:blip r:embed="rId6" cstate="print"/>
          <a:srcRect l="3175" t="7272" r="33379"/>
          <a:stretch>
            <a:fillRect/>
          </a:stretch>
        </p:blipFill>
        <p:spPr bwMode="auto">
          <a:xfrm>
            <a:off x="2819400" y="2971800"/>
            <a:ext cx="3505200" cy="3886200"/>
          </a:xfrm>
          <a:prstGeom prst="rect">
            <a:avLst/>
          </a:prstGeom>
          <a:noFill/>
          <a:ln w="9525">
            <a:noFill/>
            <a:miter lim="800000"/>
            <a:headEnd/>
            <a:tailEnd/>
          </a:ln>
        </p:spPr>
      </p:pic>
      <p:pic>
        <p:nvPicPr>
          <p:cNvPr id="4104" name="Picture 9" descr="GOODHOPE 2004 015"/>
          <p:cNvPicPr>
            <a:picLocks noChangeAspect="1" noChangeArrowheads="1"/>
          </p:cNvPicPr>
          <p:nvPr/>
        </p:nvPicPr>
        <p:blipFill>
          <a:blip r:embed="rId7" cstate="print"/>
          <a:srcRect l="18684" t="13841" r="21107" b="8650"/>
          <a:stretch>
            <a:fillRect/>
          </a:stretch>
        </p:blipFill>
        <p:spPr bwMode="auto">
          <a:xfrm>
            <a:off x="6096000" y="3902075"/>
            <a:ext cx="3048000" cy="2955925"/>
          </a:xfrm>
          <a:prstGeom prst="rect">
            <a:avLst/>
          </a:prstGeom>
          <a:noFill/>
          <a:ln w="9525">
            <a:noFill/>
            <a:miter lim="800000"/>
            <a:headEnd/>
            <a:tailEnd/>
          </a:ln>
        </p:spPr>
      </p:pic>
      <p:sp>
        <p:nvSpPr>
          <p:cNvPr id="189450" name="Rectangle 10"/>
          <p:cNvSpPr>
            <a:spLocks noChangeArrowheads="1"/>
          </p:cNvSpPr>
          <p:nvPr/>
        </p:nvSpPr>
        <p:spPr bwMode="auto">
          <a:xfrm>
            <a:off x="611188" y="333375"/>
            <a:ext cx="8077200" cy="1143000"/>
          </a:xfrm>
          <a:prstGeom prst="rect">
            <a:avLst/>
          </a:prstGeom>
          <a:noFill/>
          <a:ln w="9525">
            <a:noFill/>
            <a:miter lim="800000"/>
            <a:headEnd/>
            <a:tailEnd/>
          </a:ln>
          <a:effectLst/>
        </p:spPr>
        <p:txBody>
          <a:bodyPr anchor="b"/>
          <a:lstStyle/>
          <a:p>
            <a:pPr algn="ctr">
              <a:defRPr/>
            </a:pPr>
            <a:r>
              <a:rPr kumimoji="1" lang="en-US" altLang="en-US" sz="4400">
                <a:solidFill>
                  <a:schemeClr val="tx2"/>
                </a:solidFill>
                <a:effectLst>
                  <a:outerShdw blurRad="38100" dist="38100" dir="2700000" algn="tl">
                    <a:srgbClr val="000000"/>
                  </a:outerShdw>
                </a:effectLst>
                <a:latin typeface="Arial" charset="0"/>
              </a:rPr>
              <a:t> </a:t>
            </a:r>
            <a:r>
              <a:rPr kumimoji="1" lang="en-US" altLang="en-US" sz="4800" b="1">
                <a:solidFill>
                  <a:srgbClr val="FF0000"/>
                </a:solidFill>
                <a:latin typeface="Arial" charset="0"/>
              </a:rPr>
              <a:t>Tools of the Trade</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15362" name="Picture 2" descr="global_topo_large"/>
          <p:cNvPicPr>
            <a:picLocks noChangeAspect="1" noChangeArrowheads="1"/>
          </p:cNvPicPr>
          <p:nvPr/>
        </p:nvPicPr>
        <p:blipFill>
          <a:blip r:embed="rId2" cstate="print">
            <a:clrChange>
              <a:clrFrom>
                <a:srgbClr val="F8F8F8"/>
              </a:clrFrom>
              <a:clrTo>
                <a:srgbClr val="F8F8F8">
                  <a:alpha val="0"/>
                </a:srgbClr>
              </a:clrTo>
            </a:clrChange>
          </a:blip>
          <a:srcRect b="10257"/>
          <a:stretch>
            <a:fillRect/>
          </a:stretch>
        </p:blipFill>
        <p:spPr bwMode="auto">
          <a:xfrm>
            <a:off x="304800" y="1219200"/>
            <a:ext cx="8534400" cy="5334000"/>
          </a:xfrm>
          <a:prstGeom prst="rect">
            <a:avLst/>
          </a:prstGeom>
          <a:noFill/>
          <a:ln w="9525">
            <a:solidFill>
              <a:schemeClr val="bg1"/>
            </a:solidFill>
            <a:miter lim="800000"/>
            <a:headEnd/>
            <a:tailEnd/>
          </a:ln>
        </p:spPr>
      </p:pic>
      <p:sp>
        <p:nvSpPr>
          <p:cNvPr id="15363" name="Rectangle 3"/>
          <p:cNvSpPr>
            <a:spLocks noChangeArrowheads="1"/>
          </p:cNvSpPr>
          <p:nvPr/>
        </p:nvSpPr>
        <p:spPr bwMode="auto">
          <a:xfrm>
            <a:off x="3276600" y="2590800"/>
            <a:ext cx="762000" cy="838200"/>
          </a:xfrm>
          <a:prstGeom prst="rect">
            <a:avLst/>
          </a:prstGeom>
          <a:noFill/>
          <a:ln w="57150">
            <a:solidFill>
              <a:schemeClr val="folHlink"/>
            </a:solidFill>
            <a:miter lim="800000"/>
            <a:headEnd/>
            <a:tailEnd/>
          </a:ln>
        </p:spPr>
        <p:txBody>
          <a:bodyPr wrap="none" anchor="ctr"/>
          <a:lstStyle/>
          <a:p>
            <a:pPr algn="ctr" eaLnBrk="1" hangingPunct="1"/>
            <a:endParaRPr lang="en-GB" b="1">
              <a:ea typeface="ＭＳ Ｐゴシック" pitchFamily="1" charset="-128"/>
            </a:endParaRPr>
          </a:p>
        </p:txBody>
      </p:sp>
      <p:sp>
        <p:nvSpPr>
          <p:cNvPr id="15364" name="Text Box 4"/>
          <p:cNvSpPr txBox="1">
            <a:spLocks noChangeArrowheads="1"/>
          </p:cNvSpPr>
          <p:nvPr/>
        </p:nvSpPr>
        <p:spPr bwMode="auto">
          <a:xfrm>
            <a:off x="4114800" y="2514600"/>
            <a:ext cx="1905000" cy="822325"/>
          </a:xfrm>
          <a:prstGeom prst="rect">
            <a:avLst/>
          </a:prstGeom>
          <a:noFill/>
          <a:ln w="9525">
            <a:noFill/>
            <a:miter lim="800000"/>
            <a:headEnd/>
            <a:tailEnd/>
          </a:ln>
        </p:spPr>
        <p:txBody>
          <a:bodyPr>
            <a:spAutoFit/>
          </a:bodyPr>
          <a:lstStyle/>
          <a:p>
            <a:pPr eaLnBrk="1" hangingPunct="1"/>
            <a:r>
              <a:rPr lang="en-GB" b="1">
                <a:solidFill>
                  <a:srgbClr val="FFFFFF"/>
                </a:solidFill>
                <a:ea typeface="ＭＳ Ｐゴシック" pitchFamily="1" charset="-128"/>
              </a:rPr>
              <a:t>NEAR-GOOS</a:t>
            </a:r>
          </a:p>
        </p:txBody>
      </p:sp>
      <p:sp>
        <p:nvSpPr>
          <p:cNvPr id="15365" name="Rectangle 5"/>
          <p:cNvSpPr>
            <a:spLocks noChangeArrowheads="1"/>
          </p:cNvSpPr>
          <p:nvPr/>
        </p:nvSpPr>
        <p:spPr bwMode="auto">
          <a:xfrm>
            <a:off x="2743200" y="3429000"/>
            <a:ext cx="1066800" cy="762000"/>
          </a:xfrm>
          <a:prstGeom prst="rect">
            <a:avLst/>
          </a:prstGeom>
          <a:noFill/>
          <a:ln w="57150">
            <a:solidFill>
              <a:srgbClr val="FFFF00"/>
            </a:solidFill>
            <a:miter lim="800000"/>
            <a:headEnd/>
            <a:tailEnd/>
          </a:ln>
        </p:spPr>
        <p:txBody>
          <a:bodyPr wrap="none" anchor="ctr"/>
          <a:lstStyle/>
          <a:p>
            <a:endParaRPr lang="en-US"/>
          </a:p>
        </p:txBody>
      </p:sp>
      <p:sp>
        <p:nvSpPr>
          <p:cNvPr id="15366" name="Text Box 6"/>
          <p:cNvSpPr txBox="1">
            <a:spLocks noChangeArrowheads="1"/>
          </p:cNvSpPr>
          <p:nvPr/>
        </p:nvSpPr>
        <p:spPr bwMode="auto">
          <a:xfrm>
            <a:off x="3962400" y="3276600"/>
            <a:ext cx="1981200" cy="457200"/>
          </a:xfrm>
          <a:prstGeom prst="rect">
            <a:avLst/>
          </a:prstGeom>
          <a:noFill/>
          <a:ln w="9525">
            <a:noFill/>
            <a:miter lim="800000"/>
            <a:headEnd/>
            <a:tailEnd/>
          </a:ln>
        </p:spPr>
        <p:txBody>
          <a:bodyPr>
            <a:spAutoFit/>
          </a:bodyPr>
          <a:lstStyle/>
          <a:p>
            <a:pPr eaLnBrk="1" hangingPunct="1"/>
            <a:r>
              <a:rPr lang="en-GB" b="1">
                <a:solidFill>
                  <a:srgbClr val="FFFF00"/>
                </a:solidFill>
                <a:ea typeface="ＭＳ Ｐゴシック" pitchFamily="1" charset="-128"/>
              </a:rPr>
              <a:t>SEA-GOOS</a:t>
            </a:r>
          </a:p>
        </p:txBody>
      </p:sp>
      <p:sp>
        <p:nvSpPr>
          <p:cNvPr id="15367" name="Rectangle 7"/>
          <p:cNvSpPr>
            <a:spLocks noChangeArrowheads="1"/>
          </p:cNvSpPr>
          <p:nvPr/>
        </p:nvSpPr>
        <p:spPr bwMode="auto">
          <a:xfrm>
            <a:off x="3886200" y="3733800"/>
            <a:ext cx="1524000" cy="1524000"/>
          </a:xfrm>
          <a:prstGeom prst="rect">
            <a:avLst/>
          </a:prstGeom>
          <a:noFill/>
          <a:ln w="57150">
            <a:solidFill>
              <a:srgbClr val="FF0000"/>
            </a:solidFill>
            <a:miter lim="800000"/>
            <a:headEnd/>
            <a:tailEnd/>
          </a:ln>
        </p:spPr>
        <p:txBody>
          <a:bodyPr wrap="none" anchor="ctr"/>
          <a:lstStyle/>
          <a:p>
            <a:pPr algn="ctr" eaLnBrk="1" hangingPunct="1"/>
            <a:endParaRPr lang="en-GB">
              <a:solidFill>
                <a:schemeClr val="bg1"/>
              </a:solidFill>
              <a:ea typeface="ＭＳ Ｐゴシック" pitchFamily="1" charset="-128"/>
            </a:endParaRPr>
          </a:p>
        </p:txBody>
      </p:sp>
      <p:sp>
        <p:nvSpPr>
          <p:cNvPr id="15368" name="Text Box 8"/>
          <p:cNvSpPr txBox="1">
            <a:spLocks noChangeArrowheads="1"/>
          </p:cNvSpPr>
          <p:nvPr/>
        </p:nvSpPr>
        <p:spPr bwMode="auto">
          <a:xfrm>
            <a:off x="5867400" y="4800600"/>
            <a:ext cx="1676400" cy="457200"/>
          </a:xfrm>
          <a:prstGeom prst="rect">
            <a:avLst/>
          </a:prstGeom>
          <a:noFill/>
          <a:ln w="9525">
            <a:noFill/>
            <a:miter lim="800000"/>
            <a:headEnd/>
            <a:tailEnd/>
          </a:ln>
        </p:spPr>
        <p:txBody>
          <a:bodyPr>
            <a:spAutoFit/>
          </a:bodyPr>
          <a:lstStyle/>
          <a:p>
            <a:pPr eaLnBrk="1" hangingPunct="1">
              <a:spcBef>
                <a:spcPct val="50000"/>
              </a:spcBef>
            </a:pPr>
            <a:r>
              <a:rPr lang="en-GB" b="1">
                <a:solidFill>
                  <a:srgbClr val="FFFFFF"/>
                </a:solidFill>
                <a:ea typeface="ＭＳ Ｐゴシック" pitchFamily="1" charset="-128"/>
              </a:rPr>
              <a:t>GRASP</a:t>
            </a:r>
          </a:p>
        </p:txBody>
      </p:sp>
      <p:sp>
        <p:nvSpPr>
          <p:cNvPr id="15369" name="Text Box 9"/>
          <p:cNvSpPr txBox="1">
            <a:spLocks noChangeArrowheads="1"/>
          </p:cNvSpPr>
          <p:nvPr/>
        </p:nvSpPr>
        <p:spPr bwMode="auto">
          <a:xfrm>
            <a:off x="4572000" y="4191000"/>
            <a:ext cx="1524000" cy="457200"/>
          </a:xfrm>
          <a:prstGeom prst="rect">
            <a:avLst/>
          </a:prstGeom>
          <a:noFill/>
          <a:ln w="9525">
            <a:noFill/>
            <a:miter lim="800000"/>
            <a:headEnd/>
            <a:tailEnd/>
          </a:ln>
        </p:spPr>
        <p:txBody>
          <a:bodyPr>
            <a:spAutoFit/>
          </a:bodyPr>
          <a:lstStyle/>
          <a:p>
            <a:pPr eaLnBrk="1" hangingPunct="1"/>
            <a:r>
              <a:rPr lang="en-GB" b="1">
                <a:solidFill>
                  <a:srgbClr val="FFFFFF"/>
                </a:solidFill>
                <a:ea typeface="ＭＳ Ｐゴシック" pitchFamily="1" charset="-128"/>
              </a:rPr>
              <a:t>PI-GOOS</a:t>
            </a:r>
          </a:p>
        </p:txBody>
      </p:sp>
      <p:sp>
        <p:nvSpPr>
          <p:cNvPr id="15370" name="Rectangle 10"/>
          <p:cNvSpPr>
            <a:spLocks noChangeArrowheads="1"/>
          </p:cNvSpPr>
          <p:nvPr/>
        </p:nvSpPr>
        <p:spPr bwMode="auto">
          <a:xfrm>
            <a:off x="6553200" y="4038600"/>
            <a:ext cx="609600" cy="1828800"/>
          </a:xfrm>
          <a:prstGeom prst="rect">
            <a:avLst/>
          </a:prstGeom>
          <a:noFill/>
          <a:ln w="57150">
            <a:solidFill>
              <a:srgbClr val="FF0000"/>
            </a:solidFill>
            <a:miter lim="800000"/>
            <a:headEnd/>
            <a:tailEnd/>
          </a:ln>
        </p:spPr>
        <p:txBody>
          <a:bodyPr wrap="none" anchor="ctr"/>
          <a:lstStyle/>
          <a:p>
            <a:endParaRPr lang="en-US"/>
          </a:p>
        </p:txBody>
      </p:sp>
      <p:sp>
        <p:nvSpPr>
          <p:cNvPr id="15371" name="Text Box 11"/>
          <p:cNvSpPr txBox="1">
            <a:spLocks noChangeArrowheads="1"/>
          </p:cNvSpPr>
          <p:nvPr/>
        </p:nvSpPr>
        <p:spPr bwMode="auto">
          <a:xfrm>
            <a:off x="5715000" y="4876800"/>
            <a:ext cx="1676400" cy="457200"/>
          </a:xfrm>
          <a:prstGeom prst="rect">
            <a:avLst/>
          </a:prstGeom>
          <a:noFill/>
          <a:ln w="9525">
            <a:noFill/>
            <a:miter lim="800000"/>
            <a:headEnd/>
            <a:tailEnd/>
          </a:ln>
        </p:spPr>
        <p:txBody>
          <a:bodyPr>
            <a:spAutoFit/>
          </a:bodyPr>
          <a:lstStyle/>
          <a:p>
            <a:pPr eaLnBrk="1" hangingPunct="1">
              <a:spcBef>
                <a:spcPct val="50000"/>
              </a:spcBef>
            </a:pPr>
            <a:endParaRPr lang="en-GB">
              <a:ea typeface="ＭＳ Ｐゴシック" pitchFamily="1" charset="-128"/>
            </a:endParaRPr>
          </a:p>
        </p:txBody>
      </p:sp>
      <p:sp>
        <p:nvSpPr>
          <p:cNvPr id="15372" name="Rectangle 12"/>
          <p:cNvSpPr>
            <a:spLocks noChangeArrowheads="1"/>
          </p:cNvSpPr>
          <p:nvPr/>
        </p:nvSpPr>
        <p:spPr bwMode="auto">
          <a:xfrm>
            <a:off x="6477000" y="3352800"/>
            <a:ext cx="1219200" cy="685800"/>
          </a:xfrm>
          <a:prstGeom prst="rect">
            <a:avLst/>
          </a:prstGeom>
          <a:noFill/>
          <a:ln w="57150">
            <a:solidFill>
              <a:srgbClr val="CC0099"/>
            </a:solidFill>
            <a:miter lim="800000"/>
            <a:headEnd/>
            <a:tailEnd/>
          </a:ln>
        </p:spPr>
        <p:txBody>
          <a:bodyPr wrap="none" anchor="ctr"/>
          <a:lstStyle/>
          <a:p>
            <a:pPr algn="ctr" eaLnBrk="1" hangingPunct="1"/>
            <a:endParaRPr lang="en-GB">
              <a:solidFill>
                <a:srgbClr val="CC0099"/>
              </a:solidFill>
              <a:ea typeface="ＭＳ Ｐゴシック" pitchFamily="1" charset="-128"/>
            </a:endParaRPr>
          </a:p>
        </p:txBody>
      </p:sp>
      <p:sp>
        <p:nvSpPr>
          <p:cNvPr id="15373" name="Text Box 13"/>
          <p:cNvSpPr txBox="1">
            <a:spLocks noChangeArrowheads="1"/>
          </p:cNvSpPr>
          <p:nvPr/>
        </p:nvSpPr>
        <p:spPr bwMode="auto">
          <a:xfrm>
            <a:off x="5486400" y="2590800"/>
            <a:ext cx="2362200" cy="822325"/>
          </a:xfrm>
          <a:prstGeom prst="rect">
            <a:avLst/>
          </a:prstGeom>
          <a:noFill/>
          <a:ln w="9525">
            <a:noFill/>
            <a:miter lim="800000"/>
            <a:headEnd/>
            <a:tailEnd/>
          </a:ln>
        </p:spPr>
        <p:txBody>
          <a:bodyPr>
            <a:spAutoFit/>
          </a:bodyPr>
          <a:lstStyle/>
          <a:p>
            <a:pPr eaLnBrk="1" hangingPunct="1">
              <a:spcBef>
                <a:spcPct val="50000"/>
              </a:spcBef>
            </a:pPr>
            <a:r>
              <a:rPr lang="en-GB" b="1">
                <a:solidFill>
                  <a:srgbClr val="CC0099"/>
                </a:solidFill>
                <a:ea typeface="ＭＳ Ｐゴシック" pitchFamily="1" charset="-128"/>
              </a:rPr>
              <a:t>IOCARIBE-GOOS</a:t>
            </a:r>
          </a:p>
        </p:txBody>
      </p:sp>
      <p:sp>
        <p:nvSpPr>
          <p:cNvPr id="15374" name="Rectangle 14"/>
          <p:cNvSpPr>
            <a:spLocks noChangeArrowheads="1"/>
          </p:cNvSpPr>
          <p:nvPr/>
        </p:nvSpPr>
        <p:spPr bwMode="auto">
          <a:xfrm>
            <a:off x="609600" y="2819400"/>
            <a:ext cx="762000" cy="381000"/>
          </a:xfrm>
          <a:prstGeom prst="rect">
            <a:avLst/>
          </a:prstGeom>
          <a:noFill/>
          <a:ln w="57150">
            <a:solidFill>
              <a:srgbClr val="66FF66"/>
            </a:solidFill>
            <a:miter lim="800000"/>
            <a:headEnd/>
            <a:tailEnd/>
          </a:ln>
        </p:spPr>
        <p:txBody>
          <a:bodyPr wrap="none" anchor="ctr"/>
          <a:lstStyle/>
          <a:p>
            <a:pPr algn="ctr" eaLnBrk="1" hangingPunct="1"/>
            <a:endParaRPr lang="en-GB">
              <a:solidFill>
                <a:srgbClr val="66FF66"/>
              </a:solidFill>
              <a:ea typeface="ＭＳ Ｐゴシック" pitchFamily="1" charset="-128"/>
            </a:endParaRPr>
          </a:p>
        </p:txBody>
      </p:sp>
      <p:sp>
        <p:nvSpPr>
          <p:cNvPr id="15375" name="Rectangle 15"/>
          <p:cNvSpPr>
            <a:spLocks noChangeArrowheads="1"/>
          </p:cNvSpPr>
          <p:nvPr/>
        </p:nvSpPr>
        <p:spPr bwMode="auto">
          <a:xfrm>
            <a:off x="1295400" y="2590800"/>
            <a:ext cx="381000" cy="381000"/>
          </a:xfrm>
          <a:prstGeom prst="rect">
            <a:avLst/>
          </a:prstGeom>
          <a:noFill/>
          <a:ln w="57150">
            <a:solidFill>
              <a:schemeClr val="bg1"/>
            </a:solidFill>
            <a:miter lim="800000"/>
            <a:headEnd/>
            <a:tailEnd/>
          </a:ln>
        </p:spPr>
        <p:txBody>
          <a:bodyPr wrap="none" anchor="ctr"/>
          <a:lstStyle/>
          <a:p>
            <a:endParaRPr lang="en-US"/>
          </a:p>
        </p:txBody>
      </p:sp>
      <p:sp>
        <p:nvSpPr>
          <p:cNvPr id="15376" name="Rectangle 16"/>
          <p:cNvSpPr>
            <a:spLocks noChangeArrowheads="1"/>
          </p:cNvSpPr>
          <p:nvPr/>
        </p:nvSpPr>
        <p:spPr bwMode="auto">
          <a:xfrm>
            <a:off x="609600" y="1447800"/>
            <a:ext cx="609600" cy="1295400"/>
          </a:xfrm>
          <a:prstGeom prst="rect">
            <a:avLst/>
          </a:prstGeom>
          <a:noFill/>
          <a:ln w="57150">
            <a:solidFill>
              <a:schemeClr val="bg1"/>
            </a:solidFill>
            <a:miter lim="800000"/>
            <a:headEnd/>
            <a:tailEnd/>
          </a:ln>
        </p:spPr>
        <p:txBody>
          <a:bodyPr wrap="none" anchor="ctr"/>
          <a:lstStyle/>
          <a:p>
            <a:endParaRPr lang="en-US"/>
          </a:p>
        </p:txBody>
      </p:sp>
      <p:sp>
        <p:nvSpPr>
          <p:cNvPr id="15377" name="Rectangle 17"/>
          <p:cNvSpPr>
            <a:spLocks noChangeArrowheads="1"/>
          </p:cNvSpPr>
          <p:nvPr/>
        </p:nvSpPr>
        <p:spPr bwMode="auto">
          <a:xfrm>
            <a:off x="609600" y="3276600"/>
            <a:ext cx="1143000" cy="1828800"/>
          </a:xfrm>
          <a:prstGeom prst="rect">
            <a:avLst/>
          </a:prstGeom>
          <a:noFill/>
          <a:ln w="57150">
            <a:solidFill>
              <a:srgbClr val="CC0099"/>
            </a:solidFill>
            <a:miter lim="800000"/>
            <a:headEnd/>
            <a:tailEnd/>
          </a:ln>
        </p:spPr>
        <p:txBody>
          <a:bodyPr wrap="none" anchor="ctr"/>
          <a:lstStyle/>
          <a:p>
            <a:endParaRPr lang="en-US"/>
          </a:p>
        </p:txBody>
      </p:sp>
      <p:sp>
        <p:nvSpPr>
          <p:cNvPr id="15378" name="Rectangle 18"/>
          <p:cNvSpPr>
            <a:spLocks noChangeArrowheads="1"/>
          </p:cNvSpPr>
          <p:nvPr/>
        </p:nvSpPr>
        <p:spPr bwMode="auto">
          <a:xfrm>
            <a:off x="1447800" y="3429000"/>
            <a:ext cx="1752600" cy="1905000"/>
          </a:xfrm>
          <a:prstGeom prst="rect">
            <a:avLst/>
          </a:prstGeom>
          <a:noFill/>
          <a:ln w="57150">
            <a:solidFill>
              <a:srgbClr val="FF0000"/>
            </a:solidFill>
            <a:miter lim="800000"/>
            <a:headEnd/>
            <a:tailEnd/>
          </a:ln>
        </p:spPr>
        <p:txBody>
          <a:bodyPr wrap="none" anchor="ctr"/>
          <a:lstStyle/>
          <a:p>
            <a:endParaRPr lang="en-US"/>
          </a:p>
        </p:txBody>
      </p:sp>
      <p:sp>
        <p:nvSpPr>
          <p:cNvPr id="15379" name="Text Box 19"/>
          <p:cNvSpPr txBox="1">
            <a:spLocks noChangeArrowheads="1"/>
          </p:cNvSpPr>
          <p:nvPr/>
        </p:nvSpPr>
        <p:spPr bwMode="auto">
          <a:xfrm>
            <a:off x="1828800" y="4800600"/>
            <a:ext cx="1600200" cy="457200"/>
          </a:xfrm>
          <a:prstGeom prst="rect">
            <a:avLst/>
          </a:prstGeom>
          <a:noFill/>
          <a:ln w="9525">
            <a:noFill/>
            <a:miter lim="800000"/>
            <a:headEnd/>
            <a:tailEnd/>
          </a:ln>
        </p:spPr>
        <p:txBody>
          <a:bodyPr>
            <a:spAutoFit/>
          </a:bodyPr>
          <a:lstStyle/>
          <a:p>
            <a:pPr eaLnBrk="1" hangingPunct="1"/>
            <a:r>
              <a:rPr lang="en-GB" b="1">
                <a:solidFill>
                  <a:srgbClr val="FFFFFF"/>
                </a:solidFill>
                <a:ea typeface="ＭＳ Ｐゴシック" pitchFamily="1" charset="-128"/>
              </a:rPr>
              <a:t>IO-GOOS</a:t>
            </a:r>
          </a:p>
        </p:txBody>
      </p:sp>
      <p:sp>
        <p:nvSpPr>
          <p:cNvPr id="15380" name="Text Box 20"/>
          <p:cNvSpPr txBox="1">
            <a:spLocks noChangeArrowheads="1"/>
          </p:cNvSpPr>
          <p:nvPr/>
        </p:nvSpPr>
        <p:spPr bwMode="auto">
          <a:xfrm>
            <a:off x="685800" y="3322638"/>
            <a:ext cx="1600200" cy="822325"/>
          </a:xfrm>
          <a:prstGeom prst="rect">
            <a:avLst/>
          </a:prstGeom>
          <a:noFill/>
          <a:ln w="9525">
            <a:noFill/>
            <a:miter lim="800000"/>
            <a:headEnd/>
            <a:tailEnd/>
          </a:ln>
        </p:spPr>
        <p:txBody>
          <a:bodyPr>
            <a:spAutoFit/>
          </a:bodyPr>
          <a:lstStyle/>
          <a:p>
            <a:pPr eaLnBrk="1" hangingPunct="1"/>
            <a:r>
              <a:rPr lang="en-GB" b="1">
                <a:solidFill>
                  <a:srgbClr val="CC0099"/>
                </a:solidFill>
                <a:ea typeface="ＭＳ Ｐゴシック" pitchFamily="1" charset="-128"/>
              </a:rPr>
              <a:t>GOOS-AFRICA</a:t>
            </a:r>
          </a:p>
        </p:txBody>
      </p:sp>
      <p:sp>
        <p:nvSpPr>
          <p:cNvPr id="15381" name="Text Box 21"/>
          <p:cNvSpPr txBox="1">
            <a:spLocks noChangeArrowheads="1"/>
          </p:cNvSpPr>
          <p:nvPr/>
        </p:nvSpPr>
        <p:spPr bwMode="auto">
          <a:xfrm>
            <a:off x="685800" y="1870075"/>
            <a:ext cx="2895600" cy="457200"/>
          </a:xfrm>
          <a:prstGeom prst="rect">
            <a:avLst/>
          </a:prstGeom>
          <a:noFill/>
          <a:ln w="9525">
            <a:noFill/>
            <a:miter lim="800000"/>
            <a:headEnd/>
            <a:tailEnd/>
          </a:ln>
        </p:spPr>
        <p:txBody>
          <a:bodyPr>
            <a:spAutoFit/>
          </a:bodyPr>
          <a:lstStyle/>
          <a:p>
            <a:pPr eaLnBrk="1" hangingPunct="1"/>
            <a:r>
              <a:rPr lang="en-GB" b="1">
                <a:solidFill>
                  <a:schemeClr val="bg1"/>
                </a:solidFill>
                <a:ea typeface="ＭＳ Ｐゴシック" pitchFamily="1" charset="-128"/>
              </a:rPr>
              <a:t>EuroGOOS</a:t>
            </a:r>
          </a:p>
        </p:txBody>
      </p:sp>
      <p:sp>
        <p:nvSpPr>
          <p:cNvPr id="15382" name="Text Box 22"/>
          <p:cNvSpPr txBox="1">
            <a:spLocks noChangeArrowheads="1"/>
          </p:cNvSpPr>
          <p:nvPr/>
        </p:nvSpPr>
        <p:spPr bwMode="auto">
          <a:xfrm>
            <a:off x="1676400" y="2362200"/>
            <a:ext cx="1692275" cy="457200"/>
          </a:xfrm>
          <a:prstGeom prst="rect">
            <a:avLst/>
          </a:prstGeom>
          <a:noFill/>
          <a:ln w="9525">
            <a:noFill/>
            <a:miter lim="800000"/>
            <a:headEnd/>
            <a:tailEnd/>
          </a:ln>
        </p:spPr>
        <p:txBody>
          <a:bodyPr>
            <a:spAutoFit/>
          </a:bodyPr>
          <a:lstStyle/>
          <a:p>
            <a:pPr eaLnBrk="1" hangingPunct="1"/>
            <a:r>
              <a:rPr lang="en-GB" b="1">
                <a:solidFill>
                  <a:schemeClr val="bg1"/>
                </a:solidFill>
                <a:ea typeface="ＭＳ Ｐゴシック" pitchFamily="1" charset="-128"/>
              </a:rPr>
              <a:t>BS-GOOS</a:t>
            </a:r>
          </a:p>
        </p:txBody>
      </p:sp>
      <p:sp>
        <p:nvSpPr>
          <p:cNvPr id="15383" name="Text Box 23"/>
          <p:cNvSpPr txBox="1">
            <a:spLocks noChangeArrowheads="1"/>
          </p:cNvSpPr>
          <p:nvPr/>
        </p:nvSpPr>
        <p:spPr bwMode="auto">
          <a:xfrm>
            <a:off x="1447800" y="2895600"/>
            <a:ext cx="1958975" cy="457200"/>
          </a:xfrm>
          <a:prstGeom prst="rect">
            <a:avLst/>
          </a:prstGeom>
          <a:noFill/>
          <a:ln w="9525">
            <a:noFill/>
            <a:miter lim="800000"/>
            <a:headEnd/>
            <a:tailEnd/>
          </a:ln>
        </p:spPr>
        <p:txBody>
          <a:bodyPr>
            <a:spAutoFit/>
          </a:bodyPr>
          <a:lstStyle/>
          <a:p>
            <a:pPr eaLnBrk="1" hangingPunct="1">
              <a:spcBef>
                <a:spcPct val="50000"/>
              </a:spcBef>
            </a:pPr>
            <a:r>
              <a:rPr lang="en-GB" b="1">
                <a:solidFill>
                  <a:srgbClr val="66FF66"/>
                </a:solidFill>
                <a:ea typeface="ＭＳ Ｐゴシック" pitchFamily="1" charset="-128"/>
              </a:rPr>
              <a:t>MedGOOS</a:t>
            </a:r>
          </a:p>
        </p:txBody>
      </p:sp>
      <p:sp>
        <p:nvSpPr>
          <p:cNvPr id="15384" name="Rectangle 24"/>
          <p:cNvSpPr>
            <a:spLocks noChangeArrowheads="1"/>
          </p:cNvSpPr>
          <p:nvPr/>
        </p:nvSpPr>
        <p:spPr bwMode="auto">
          <a:xfrm>
            <a:off x="8305800" y="3124200"/>
            <a:ext cx="457200" cy="1143000"/>
          </a:xfrm>
          <a:prstGeom prst="rect">
            <a:avLst/>
          </a:prstGeom>
          <a:noFill/>
          <a:ln w="57150">
            <a:solidFill>
              <a:srgbClr val="CC0099"/>
            </a:solidFill>
            <a:miter lim="800000"/>
            <a:headEnd/>
            <a:tailEnd/>
          </a:ln>
        </p:spPr>
        <p:txBody>
          <a:bodyPr wrap="none" anchor="ctr"/>
          <a:lstStyle/>
          <a:p>
            <a:pPr algn="ctr" eaLnBrk="1" hangingPunct="1"/>
            <a:endParaRPr lang="en-GB">
              <a:solidFill>
                <a:srgbClr val="CC0099"/>
              </a:solidFill>
              <a:ea typeface="ＭＳ Ｐゴシック" pitchFamily="1" charset="-128"/>
            </a:endParaRPr>
          </a:p>
        </p:txBody>
      </p:sp>
      <p:sp>
        <p:nvSpPr>
          <p:cNvPr id="15385" name="Rectangle 25"/>
          <p:cNvSpPr>
            <a:spLocks noChangeArrowheads="1"/>
          </p:cNvSpPr>
          <p:nvPr/>
        </p:nvSpPr>
        <p:spPr bwMode="auto">
          <a:xfrm>
            <a:off x="8534400" y="2819400"/>
            <a:ext cx="304800" cy="304800"/>
          </a:xfrm>
          <a:prstGeom prst="rect">
            <a:avLst/>
          </a:prstGeom>
          <a:noFill/>
          <a:ln w="57150">
            <a:solidFill>
              <a:srgbClr val="66FF66"/>
            </a:solidFill>
            <a:miter lim="800000"/>
            <a:headEnd/>
            <a:tailEnd/>
          </a:ln>
        </p:spPr>
        <p:txBody>
          <a:bodyPr wrap="none" anchor="ctr"/>
          <a:lstStyle/>
          <a:p>
            <a:endParaRPr lang="en-US"/>
          </a:p>
        </p:txBody>
      </p:sp>
      <p:sp>
        <p:nvSpPr>
          <p:cNvPr id="15386" name="Rectangle 26"/>
          <p:cNvSpPr>
            <a:spLocks noChangeArrowheads="1"/>
          </p:cNvSpPr>
          <p:nvPr/>
        </p:nvSpPr>
        <p:spPr bwMode="auto">
          <a:xfrm>
            <a:off x="8001000" y="1447800"/>
            <a:ext cx="838200" cy="1295400"/>
          </a:xfrm>
          <a:prstGeom prst="rect">
            <a:avLst/>
          </a:prstGeom>
          <a:noFill/>
          <a:ln w="57150">
            <a:solidFill>
              <a:schemeClr val="bg1"/>
            </a:solidFill>
            <a:miter lim="800000"/>
            <a:headEnd/>
            <a:tailEnd/>
          </a:ln>
        </p:spPr>
        <p:txBody>
          <a:bodyPr wrap="none" anchor="ctr"/>
          <a:lstStyle/>
          <a:p>
            <a:endParaRPr lang="en-US"/>
          </a:p>
        </p:txBody>
      </p:sp>
      <p:sp>
        <p:nvSpPr>
          <p:cNvPr id="15387" name="Text Box 27"/>
          <p:cNvSpPr txBox="1">
            <a:spLocks noChangeArrowheads="1"/>
          </p:cNvSpPr>
          <p:nvPr/>
        </p:nvSpPr>
        <p:spPr bwMode="auto">
          <a:xfrm>
            <a:off x="8153400" y="1600200"/>
            <a:ext cx="557213" cy="457200"/>
          </a:xfrm>
          <a:prstGeom prst="rect">
            <a:avLst/>
          </a:prstGeom>
          <a:noFill/>
          <a:ln w="9525">
            <a:noFill/>
            <a:miter lim="800000"/>
            <a:headEnd/>
            <a:tailEnd/>
          </a:ln>
        </p:spPr>
        <p:txBody>
          <a:bodyPr wrap="none">
            <a:spAutoFit/>
          </a:bodyPr>
          <a:lstStyle/>
          <a:p>
            <a:pPr eaLnBrk="1" hangingPunct="1"/>
            <a:r>
              <a:rPr lang="en-GB" b="1">
                <a:solidFill>
                  <a:schemeClr val="bg1"/>
                </a:solidFill>
                <a:ea typeface="ＭＳ Ｐゴシック" pitchFamily="1" charset="-128"/>
              </a:rPr>
              <a:t>Eu</a:t>
            </a:r>
          </a:p>
        </p:txBody>
      </p:sp>
      <p:sp>
        <p:nvSpPr>
          <p:cNvPr id="15388" name="Text Box 28"/>
          <p:cNvSpPr txBox="1">
            <a:spLocks noChangeArrowheads="1"/>
          </p:cNvSpPr>
          <p:nvPr/>
        </p:nvSpPr>
        <p:spPr bwMode="auto">
          <a:xfrm>
            <a:off x="8229600" y="3276600"/>
            <a:ext cx="590550" cy="457200"/>
          </a:xfrm>
          <a:prstGeom prst="rect">
            <a:avLst/>
          </a:prstGeom>
          <a:noFill/>
          <a:ln w="9525">
            <a:noFill/>
            <a:miter lim="800000"/>
            <a:headEnd/>
            <a:tailEnd/>
          </a:ln>
        </p:spPr>
        <p:txBody>
          <a:bodyPr wrap="none">
            <a:spAutoFit/>
          </a:bodyPr>
          <a:lstStyle/>
          <a:p>
            <a:pPr eaLnBrk="1" hangingPunct="1"/>
            <a:r>
              <a:rPr lang="en-GB" b="1">
                <a:solidFill>
                  <a:srgbClr val="CC0099"/>
                </a:solidFill>
                <a:ea typeface="ＭＳ Ｐゴシック" pitchFamily="1" charset="-128"/>
              </a:rPr>
              <a:t>AF</a:t>
            </a:r>
          </a:p>
        </p:txBody>
      </p:sp>
      <p:sp>
        <p:nvSpPr>
          <p:cNvPr id="251934" name="Rectangle 30"/>
          <p:cNvSpPr>
            <a:spLocks noGrp="1" noChangeArrowheads="1"/>
          </p:cNvSpPr>
          <p:nvPr>
            <p:ph type="title"/>
          </p:nvPr>
        </p:nvSpPr>
        <p:spPr>
          <a:xfrm>
            <a:off x="2339975" y="0"/>
            <a:ext cx="4495800" cy="1143000"/>
          </a:xfrm>
        </p:spPr>
        <p:txBody>
          <a:bodyPr/>
          <a:lstStyle/>
          <a:p>
            <a:pPr>
              <a:defRPr/>
            </a:pPr>
            <a:r>
              <a:rPr lang="en-GB" sz="4000" smtClean="0">
                <a:solidFill>
                  <a:schemeClr val="bg2"/>
                </a:solidFill>
                <a:effectLst>
                  <a:outerShdw blurRad="38100" dist="38100" dir="2700000" algn="tl">
                    <a:srgbClr val="C0C0C0"/>
                  </a:outerShdw>
                </a:effectLst>
              </a:rPr>
              <a:t>GOOS Regions</a:t>
            </a:r>
          </a:p>
        </p:txBody>
      </p:sp>
      <p:sp>
        <p:nvSpPr>
          <p:cNvPr id="15390" name="Rectangle 31"/>
          <p:cNvSpPr>
            <a:spLocks noChangeArrowheads="1"/>
          </p:cNvSpPr>
          <p:nvPr/>
        </p:nvSpPr>
        <p:spPr bwMode="auto">
          <a:xfrm>
            <a:off x="179388" y="5373688"/>
            <a:ext cx="8964612" cy="1295400"/>
          </a:xfrm>
          <a:prstGeom prst="rect">
            <a:avLst/>
          </a:prstGeom>
          <a:noFill/>
          <a:ln w="63500">
            <a:solidFill>
              <a:srgbClr val="993300"/>
            </a:solidFill>
            <a:miter lim="800000"/>
            <a:headEnd/>
            <a:tailEnd/>
          </a:ln>
        </p:spPr>
        <p:txBody>
          <a:bodyPr wrap="none" anchor="ctr"/>
          <a:lstStyle/>
          <a:p>
            <a:endParaRPr lang="en-US"/>
          </a:p>
        </p:txBody>
      </p:sp>
      <p:sp>
        <p:nvSpPr>
          <p:cNvPr id="15391" name="Text Box 32"/>
          <p:cNvSpPr txBox="1">
            <a:spLocks noChangeArrowheads="1"/>
          </p:cNvSpPr>
          <p:nvPr/>
        </p:nvSpPr>
        <p:spPr bwMode="auto">
          <a:xfrm>
            <a:off x="950913" y="5681663"/>
            <a:ext cx="996950" cy="457200"/>
          </a:xfrm>
          <a:prstGeom prst="rect">
            <a:avLst/>
          </a:prstGeom>
          <a:noFill/>
          <a:ln w="9525">
            <a:noFill/>
            <a:miter lim="800000"/>
            <a:headEnd/>
            <a:tailEnd/>
          </a:ln>
        </p:spPr>
        <p:txBody>
          <a:bodyPr wrap="none">
            <a:spAutoFit/>
          </a:bodyPr>
          <a:lstStyle/>
          <a:p>
            <a:r>
              <a:rPr lang="en-ZA" b="1">
                <a:solidFill>
                  <a:srgbClr val="FFFFFF"/>
                </a:solidFill>
              </a:rPr>
              <a:t>SOOS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11188" y="476250"/>
            <a:ext cx="7772400" cy="1143000"/>
          </a:xfrm>
        </p:spPr>
        <p:txBody>
          <a:bodyPr/>
          <a:lstStyle/>
          <a:p>
            <a:r>
              <a:rPr lang="en-ZA" sz="3600" b="1" smtClean="0">
                <a:solidFill>
                  <a:srgbClr val="FF0000"/>
                </a:solidFill>
                <a:effectLst/>
              </a:rPr>
              <a:t>Provision of observing platform – equipment requirements</a:t>
            </a:r>
          </a:p>
        </p:txBody>
      </p:sp>
      <p:sp>
        <p:nvSpPr>
          <p:cNvPr id="8195" name="Rectangle 3"/>
          <p:cNvSpPr>
            <a:spLocks noGrp="1" noChangeArrowheads="1"/>
          </p:cNvSpPr>
          <p:nvPr>
            <p:ph type="body" idx="1"/>
          </p:nvPr>
        </p:nvSpPr>
        <p:spPr>
          <a:xfrm>
            <a:off x="755650" y="1844675"/>
            <a:ext cx="7772400" cy="4114800"/>
          </a:xfrm>
        </p:spPr>
        <p:txBody>
          <a:bodyPr/>
          <a:lstStyle/>
          <a:p>
            <a:r>
              <a:rPr lang="en-ZA" dirty="0" smtClean="0">
                <a:solidFill>
                  <a:srgbClr val="FF0000"/>
                </a:solidFill>
                <a:effectLst/>
              </a:rPr>
              <a:t>research vessels</a:t>
            </a:r>
            <a:r>
              <a:rPr lang="en-ZA" dirty="0" smtClean="0">
                <a:effectLst/>
              </a:rPr>
              <a:t> </a:t>
            </a:r>
          </a:p>
          <a:p>
            <a:r>
              <a:rPr lang="en-ZA" dirty="0" smtClean="0">
                <a:effectLst/>
              </a:rPr>
              <a:t>moorings </a:t>
            </a:r>
          </a:p>
          <a:p>
            <a:r>
              <a:rPr lang="en-ZA" dirty="0" smtClean="0">
                <a:solidFill>
                  <a:srgbClr val="FFFF00"/>
                </a:solidFill>
                <a:effectLst/>
              </a:rPr>
              <a:t>satellites</a:t>
            </a:r>
            <a:r>
              <a:rPr lang="en-ZA" dirty="0" smtClean="0">
                <a:effectLst/>
              </a:rPr>
              <a:t> </a:t>
            </a:r>
          </a:p>
          <a:p>
            <a:r>
              <a:rPr lang="en-ZA" dirty="0" smtClean="0">
                <a:effectLst/>
              </a:rPr>
              <a:t>submersibles </a:t>
            </a:r>
          </a:p>
          <a:p>
            <a:r>
              <a:rPr lang="en-ZA" dirty="0" smtClean="0">
                <a:effectLst/>
              </a:rPr>
              <a:t>towed vehicles </a:t>
            </a:r>
          </a:p>
          <a:p>
            <a:r>
              <a:rPr lang="en-ZA" dirty="0" smtClean="0">
                <a:effectLst/>
              </a:rPr>
              <a:t>floats and drifters  including gliders – </a:t>
            </a:r>
            <a:r>
              <a:rPr lang="en-ZA" sz="2800" dirty="0" smtClean="0">
                <a:solidFill>
                  <a:srgbClr val="FF0000"/>
                </a:solidFill>
                <a:effectLst/>
              </a:rPr>
              <a:t>Marcel will give a lecture on Gliders later</a:t>
            </a:r>
          </a:p>
          <a:p>
            <a:endParaRPr lang="en-ZA" dirty="0" smtClean="0">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grpSp>
        <p:nvGrpSpPr>
          <p:cNvPr id="16387" name="Group 20"/>
          <p:cNvGrpSpPr>
            <a:grpSpLocks/>
          </p:cNvGrpSpPr>
          <p:nvPr/>
        </p:nvGrpSpPr>
        <p:grpSpPr bwMode="auto">
          <a:xfrm>
            <a:off x="179388" y="765175"/>
            <a:ext cx="8763000" cy="4613275"/>
            <a:chOff x="96" y="1121"/>
            <a:chExt cx="5520" cy="2906"/>
          </a:xfrm>
        </p:grpSpPr>
        <p:pic>
          <p:nvPicPr>
            <p:cNvPr id="16392" name="Picture 2" descr="Fig_overview_percent"/>
            <p:cNvPicPr>
              <a:picLocks noChangeAspect="1" noChangeArrowheads="1"/>
            </p:cNvPicPr>
            <p:nvPr/>
          </p:nvPicPr>
          <p:blipFill>
            <a:blip r:embed="rId3" cstate="print"/>
            <a:srcRect/>
            <a:stretch>
              <a:fillRect/>
            </a:stretch>
          </p:blipFill>
          <p:spPr bwMode="auto">
            <a:xfrm>
              <a:off x="144" y="1200"/>
              <a:ext cx="5472" cy="2827"/>
            </a:xfrm>
            <a:prstGeom prst="rect">
              <a:avLst/>
            </a:prstGeom>
            <a:noFill/>
            <a:ln w="9525">
              <a:noFill/>
              <a:miter lim="800000"/>
              <a:headEnd/>
              <a:tailEnd/>
            </a:ln>
          </p:spPr>
        </p:pic>
        <p:sp>
          <p:nvSpPr>
            <p:cNvPr id="16393" name="Text Box 3"/>
            <p:cNvSpPr txBox="1">
              <a:spLocks noChangeArrowheads="1"/>
            </p:cNvSpPr>
            <p:nvPr/>
          </p:nvSpPr>
          <p:spPr bwMode="auto">
            <a:xfrm>
              <a:off x="4176" y="1496"/>
              <a:ext cx="294" cy="165"/>
            </a:xfrm>
            <a:prstGeom prst="rect">
              <a:avLst/>
            </a:prstGeom>
            <a:noFill/>
            <a:ln w="9525">
              <a:noFill/>
              <a:miter lim="800000"/>
              <a:headEnd/>
              <a:tailEnd/>
            </a:ln>
          </p:spPr>
          <p:txBody>
            <a:bodyPr wrap="none">
              <a:spAutoFit/>
            </a:bodyPr>
            <a:lstStyle/>
            <a:p>
              <a:r>
                <a:rPr lang="en-US" sz="1100" dirty="0" smtClean="0">
                  <a:solidFill>
                    <a:srgbClr val="FF0000"/>
                  </a:solidFill>
                  <a:latin typeface="Arial" charset="0"/>
                  <a:ea typeface="ＭＳ Ｐゴシック" pitchFamily="1" charset="-128"/>
                </a:rPr>
                <a:t>90%</a:t>
              </a:r>
              <a:endParaRPr lang="en-US" sz="1100" dirty="0">
                <a:solidFill>
                  <a:srgbClr val="FF0000"/>
                </a:solidFill>
                <a:latin typeface="Arial" charset="0"/>
                <a:ea typeface="ＭＳ Ｐゴシック" pitchFamily="1" charset="-128"/>
              </a:endParaRPr>
            </a:p>
          </p:txBody>
        </p:sp>
        <p:sp>
          <p:nvSpPr>
            <p:cNvPr id="16394" name="Text Box 4"/>
            <p:cNvSpPr txBox="1">
              <a:spLocks noChangeArrowheads="1"/>
            </p:cNvSpPr>
            <p:nvPr/>
          </p:nvSpPr>
          <p:spPr bwMode="auto">
            <a:xfrm>
              <a:off x="2016" y="1248"/>
              <a:ext cx="1411" cy="212"/>
            </a:xfrm>
            <a:prstGeom prst="rect">
              <a:avLst/>
            </a:prstGeom>
            <a:noFill/>
            <a:ln w="9525">
              <a:noFill/>
              <a:miter lim="800000"/>
              <a:headEnd/>
              <a:tailEnd/>
            </a:ln>
          </p:spPr>
          <p:txBody>
            <a:bodyPr wrap="none">
              <a:spAutoFit/>
            </a:bodyPr>
            <a:lstStyle/>
            <a:p>
              <a:r>
                <a:rPr lang="fr-FR" sz="1600">
                  <a:solidFill>
                    <a:schemeClr val="bg2"/>
                  </a:solidFill>
                  <a:latin typeface="Arial" charset="0"/>
                  <a:ea typeface="ＭＳ Ｐゴシック" pitchFamily="1" charset="-128"/>
                </a:rPr>
                <a:t>Total </a:t>
              </a:r>
              <a:r>
                <a:rPr lang="fr-FR" sz="1600" b="1" i="1">
                  <a:solidFill>
                    <a:schemeClr val="bg2"/>
                  </a:solidFill>
                  <a:latin typeface="Arial" charset="0"/>
                  <a:ea typeface="ＭＳ Ｐゴシック" pitchFamily="1" charset="-128"/>
                </a:rPr>
                <a:t>in situ networks</a:t>
              </a:r>
              <a:endParaRPr lang="fr-FR" sz="1600">
                <a:solidFill>
                  <a:schemeClr val="bg2"/>
                </a:solidFill>
                <a:latin typeface="Arial" charset="0"/>
                <a:ea typeface="ＭＳ Ｐゴシック" pitchFamily="1" charset="-128"/>
              </a:endParaRPr>
            </a:p>
          </p:txBody>
        </p:sp>
        <p:sp>
          <p:nvSpPr>
            <p:cNvPr id="16395" name="Text Box 5"/>
            <p:cNvSpPr txBox="1">
              <a:spLocks noChangeArrowheads="1"/>
            </p:cNvSpPr>
            <p:nvPr/>
          </p:nvSpPr>
          <p:spPr bwMode="auto">
            <a:xfrm>
              <a:off x="3792" y="1228"/>
              <a:ext cx="698" cy="213"/>
            </a:xfrm>
            <a:prstGeom prst="rect">
              <a:avLst/>
            </a:prstGeom>
            <a:noFill/>
            <a:ln w="9525">
              <a:noFill/>
              <a:miter lim="800000"/>
              <a:headEnd/>
              <a:tailEnd/>
            </a:ln>
          </p:spPr>
          <p:txBody>
            <a:bodyPr wrap="none">
              <a:spAutoFit/>
            </a:bodyPr>
            <a:lstStyle/>
            <a:p>
              <a:r>
                <a:rPr lang="en-US" sz="1600" b="1" dirty="0" smtClean="0">
                  <a:solidFill>
                    <a:schemeClr val="bg2"/>
                  </a:solidFill>
                  <a:latin typeface="Arial" charset="0"/>
                  <a:ea typeface="ＭＳ Ｐゴシック" pitchFamily="1" charset="-128"/>
                </a:rPr>
                <a:t>July 2012</a:t>
              </a:r>
              <a:endParaRPr lang="en-US" sz="1600" b="1" dirty="0">
                <a:solidFill>
                  <a:schemeClr val="bg2"/>
                </a:solidFill>
                <a:latin typeface="Arial" charset="0"/>
                <a:ea typeface="ＭＳ Ｐゴシック" pitchFamily="1" charset="-128"/>
              </a:endParaRPr>
            </a:p>
          </p:txBody>
        </p:sp>
        <p:sp>
          <p:nvSpPr>
            <p:cNvPr id="16396" name="Text Box 6"/>
            <p:cNvSpPr txBox="1">
              <a:spLocks noChangeArrowheads="1"/>
            </p:cNvSpPr>
            <p:nvPr/>
          </p:nvSpPr>
          <p:spPr bwMode="auto">
            <a:xfrm>
              <a:off x="3420" y="1228"/>
              <a:ext cx="375" cy="213"/>
            </a:xfrm>
            <a:prstGeom prst="rect">
              <a:avLst/>
            </a:prstGeom>
            <a:noFill/>
            <a:ln w="9525">
              <a:noFill/>
              <a:miter lim="800000"/>
              <a:headEnd/>
              <a:tailEnd/>
            </a:ln>
          </p:spPr>
          <p:txBody>
            <a:bodyPr wrap="none">
              <a:spAutoFit/>
            </a:bodyPr>
            <a:lstStyle/>
            <a:p>
              <a:r>
                <a:rPr lang="en-US" sz="1600" b="1" dirty="0" smtClean="0">
                  <a:solidFill>
                    <a:srgbClr val="990000"/>
                  </a:solidFill>
                  <a:latin typeface="Arial" charset="0"/>
                  <a:ea typeface="ＭＳ Ｐゴシック" pitchFamily="1" charset="-128"/>
                </a:rPr>
                <a:t>93%</a:t>
              </a:r>
              <a:endParaRPr lang="en-US" sz="1600" b="1" dirty="0">
                <a:solidFill>
                  <a:srgbClr val="990000"/>
                </a:solidFill>
                <a:latin typeface="Arial" charset="0"/>
                <a:ea typeface="ＭＳ Ｐゴシック" pitchFamily="1" charset="-128"/>
              </a:endParaRPr>
            </a:p>
          </p:txBody>
        </p:sp>
        <p:sp>
          <p:nvSpPr>
            <p:cNvPr id="16397" name="Text Box 7"/>
            <p:cNvSpPr txBox="1">
              <a:spLocks noChangeArrowheads="1"/>
            </p:cNvSpPr>
            <p:nvPr/>
          </p:nvSpPr>
          <p:spPr bwMode="auto">
            <a:xfrm>
              <a:off x="4176" y="1920"/>
              <a:ext cx="341" cy="164"/>
            </a:xfrm>
            <a:prstGeom prst="rect">
              <a:avLst/>
            </a:prstGeom>
            <a:noFill/>
            <a:ln w="9525">
              <a:noFill/>
              <a:miter lim="800000"/>
              <a:headEnd/>
              <a:tailEnd/>
            </a:ln>
          </p:spPr>
          <p:txBody>
            <a:bodyPr wrap="none">
              <a:spAutoFit/>
            </a:bodyPr>
            <a:lstStyle/>
            <a:p>
              <a:r>
                <a:rPr lang="en-US" sz="1100">
                  <a:solidFill>
                    <a:srgbClr val="FF0000"/>
                  </a:solidFill>
                  <a:latin typeface="Arial" charset="0"/>
                  <a:ea typeface="ＭＳ Ｐゴシック" pitchFamily="1" charset="-128"/>
                </a:rPr>
                <a:t>100%</a:t>
              </a:r>
            </a:p>
          </p:txBody>
        </p:sp>
        <p:sp>
          <p:nvSpPr>
            <p:cNvPr id="16398" name="Text Box 8"/>
            <p:cNvSpPr txBox="1">
              <a:spLocks noChangeArrowheads="1"/>
            </p:cNvSpPr>
            <p:nvPr/>
          </p:nvSpPr>
          <p:spPr bwMode="auto">
            <a:xfrm>
              <a:off x="4176" y="2332"/>
              <a:ext cx="294" cy="165"/>
            </a:xfrm>
            <a:prstGeom prst="rect">
              <a:avLst/>
            </a:prstGeom>
            <a:noFill/>
            <a:ln w="9525">
              <a:noFill/>
              <a:miter lim="800000"/>
              <a:headEnd/>
              <a:tailEnd/>
            </a:ln>
          </p:spPr>
          <p:txBody>
            <a:bodyPr wrap="none">
              <a:spAutoFit/>
            </a:bodyPr>
            <a:lstStyle/>
            <a:p>
              <a:r>
                <a:rPr lang="en-US" sz="1100" dirty="0" smtClean="0">
                  <a:solidFill>
                    <a:srgbClr val="FF0000"/>
                  </a:solidFill>
                  <a:latin typeface="Arial" charset="0"/>
                  <a:ea typeface="ＭＳ Ｐゴシック" pitchFamily="1" charset="-128"/>
                </a:rPr>
                <a:t>60%</a:t>
              </a:r>
              <a:endParaRPr lang="en-US" sz="1100" dirty="0">
                <a:solidFill>
                  <a:srgbClr val="FF0000"/>
                </a:solidFill>
                <a:latin typeface="Arial" charset="0"/>
                <a:ea typeface="ＭＳ Ｐゴシック" pitchFamily="1" charset="-128"/>
              </a:endParaRPr>
            </a:p>
          </p:txBody>
        </p:sp>
        <p:sp>
          <p:nvSpPr>
            <p:cNvPr id="16399" name="Text Box 9"/>
            <p:cNvSpPr txBox="1">
              <a:spLocks noChangeArrowheads="1"/>
            </p:cNvSpPr>
            <p:nvPr/>
          </p:nvSpPr>
          <p:spPr bwMode="auto">
            <a:xfrm>
              <a:off x="4176" y="2764"/>
              <a:ext cx="294" cy="165"/>
            </a:xfrm>
            <a:prstGeom prst="rect">
              <a:avLst/>
            </a:prstGeom>
            <a:noFill/>
            <a:ln w="9525">
              <a:noFill/>
              <a:miter lim="800000"/>
              <a:headEnd/>
              <a:tailEnd/>
            </a:ln>
          </p:spPr>
          <p:txBody>
            <a:bodyPr wrap="none">
              <a:spAutoFit/>
            </a:bodyPr>
            <a:lstStyle/>
            <a:p>
              <a:r>
                <a:rPr lang="en-US" sz="1100" dirty="0" smtClean="0">
                  <a:solidFill>
                    <a:srgbClr val="FF0000"/>
                  </a:solidFill>
                  <a:latin typeface="Arial" charset="0"/>
                  <a:ea typeface="ＭＳ Ｐゴシック" pitchFamily="1" charset="-128"/>
                </a:rPr>
                <a:t>98%</a:t>
              </a:r>
              <a:endParaRPr lang="en-US" sz="1100" dirty="0">
                <a:solidFill>
                  <a:srgbClr val="FF0000"/>
                </a:solidFill>
                <a:latin typeface="Arial" charset="0"/>
                <a:ea typeface="ＭＳ Ｐゴシック" pitchFamily="1" charset="-128"/>
              </a:endParaRPr>
            </a:p>
          </p:txBody>
        </p:sp>
        <p:sp>
          <p:nvSpPr>
            <p:cNvPr id="16400" name="Text Box 10"/>
            <p:cNvSpPr txBox="1">
              <a:spLocks noChangeArrowheads="1"/>
            </p:cNvSpPr>
            <p:nvPr/>
          </p:nvSpPr>
          <p:spPr bwMode="auto">
            <a:xfrm>
              <a:off x="4176" y="3600"/>
              <a:ext cx="294" cy="165"/>
            </a:xfrm>
            <a:prstGeom prst="rect">
              <a:avLst/>
            </a:prstGeom>
            <a:noFill/>
            <a:ln w="9525">
              <a:noFill/>
              <a:miter lim="800000"/>
              <a:headEnd/>
              <a:tailEnd/>
            </a:ln>
          </p:spPr>
          <p:txBody>
            <a:bodyPr wrap="none">
              <a:spAutoFit/>
            </a:bodyPr>
            <a:lstStyle/>
            <a:p>
              <a:r>
                <a:rPr lang="en-US" sz="1100" dirty="0" smtClean="0">
                  <a:solidFill>
                    <a:srgbClr val="FF0000"/>
                  </a:solidFill>
                  <a:latin typeface="Arial" charset="0"/>
                  <a:ea typeface="ＭＳ Ｐゴシック" pitchFamily="1" charset="-128"/>
                </a:rPr>
                <a:t>55%</a:t>
              </a:r>
              <a:endParaRPr lang="en-US" sz="1100" dirty="0">
                <a:solidFill>
                  <a:srgbClr val="FF0000"/>
                </a:solidFill>
                <a:latin typeface="Arial" charset="0"/>
                <a:ea typeface="ＭＳ Ｐゴシック" pitchFamily="1" charset="-128"/>
              </a:endParaRPr>
            </a:p>
          </p:txBody>
        </p:sp>
        <p:sp>
          <p:nvSpPr>
            <p:cNvPr id="16401" name="Text Box 11"/>
            <p:cNvSpPr txBox="1">
              <a:spLocks noChangeArrowheads="1"/>
            </p:cNvSpPr>
            <p:nvPr/>
          </p:nvSpPr>
          <p:spPr bwMode="auto">
            <a:xfrm>
              <a:off x="2684" y="3628"/>
              <a:ext cx="292" cy="164"/>
            </a:xfrm>
            <a:prstGeom prst="rect">
              <a:avLst/>
            </a:prstGeom>
            <a:noFill/>
            <a:ln w="9525">
              <a:noFill/>
              <a:miter lim="800000"/>
              <a:headEnd/>
              <a:tailEnd/>
            </a:ln>
          </p:spPr>
          <p:txBody>
            <a:bodyPr wrap="none">
              <a:spAutoFit/>
            </a:bodyPr>
            <a:lstStyle/>
            <a:p>
              <a:r>
                <a:rPr lang="en-US" sz="1100">
                  <a:solidFill>
                    <a:srgbClr val="FF0000"/>
                  </a:solidFill>
                  <a:latin typeface="Arial" charset="0"/>
                  <a:ea typeface="ＭＳ Ｐゴシック" pitchFamily="1" charset="-128"/>
                </a:rPr>
                <a:t>72%</a:t>
              </a:r>
            </a:p>
          </p:txBody>
        </p:sp>
        <p:sp>
          <p:nvSpPr>
            <p:cNvPr id="16402" name="Text Box 12"/>
            <p:cNvSpPr txBox="1">
              <a:spLocks noChangeArrowheads="1"/>
            </p:cNvSpPr>
            <p:nvPr/>
          </p:nvSpPr>
          <p:spPr bwMode="auto">
            <a:xfrm>
              <a:off x="1296" y="3648"/>
              <a:ext cx="292" cy="164"/>
            </a:xfrm>
            <a:prstGeom prst="rect">
              <a:avLst/>
            </a:prstGeom>
            <a:noFill/>
            <a:ln w="9525">
              <a:noFill/>
              <a:miter lim="800000"/>
              <a:headEnd/>
              <a:tailEnd/>
            </a:ln>
          </p:spPr>
          <p:txBody>
            <a:bodyPr wrap="none">
              <a:spAutoFit/>
            </a:bodyPr>
            <a:lstStyle/>
            <a:p>
              <a:r>
                <a:rPr lang="en-US" sz="1100">
                  <a:solidFill>
                    <a:srgbClr val="FF0000"/>
                  </a:solidFill>
                  <a:latin typeface="Arial" charset="0"/>
                  <a:ea typeface="ＭＳ Ｐゴシック" pitchFamily="1" charset="-128"/>
                </a:rPr>
                <a:t>48%</a:t>
              </a:r>
            </a:p>
          </p:txBody>
        </p:sp>
        <p:sp>
          <p:nvSpPr>
            <p:cNvPr id="16403" name="Text Box 13"/>
            <p:cNvSpPr txBox="1">
              <a:spLocks noChangeArrowheads="1"/>
            </p:cNvSpPr>
            <p:nvPr/>
          </p:nvSpPr>
          <p:spPr bwMode="auto">
            <a:xfrm>
              <a:off x="668" y="3648"/>
              <a:ext cx="292" cy="164"/>
            </a:xfrm>
            <a:prstGeom prst="rect">
              <a:avLst/>
            </a:prstGeom>
            <a:noFill/>
            <a:ln w="9525">
              <a:noFill/>
              <a:miter lim="800000"/>
              <a:headEnd/>
              <a:tailEnd/>
            </a:ln>
          </p:spPr>
          <p:txBody>
            <a:bodyPr wrap="none">
              <a:spAutoFit/>
            </a:bodyPr>
            <a:lstStyle/>
            <a:p>
              <a:r>
                <a:rPr lang="en-US" sz="1100">
                  <a:solidFill>
                    <a:srgbClr val="FF0000"/>
                  </a:solidFill>
                  <a:latin typeface="Arial" charset="0"/>
                  <a:ea typeface="ＭＳ Ｐゴシック" pitchFamily="1" charset="-128"/>
                </a:rPr>
                <a:t>21%</a:t>
              </a:r>
            </a:p>
          </p:txBody>
        </p:sp>
        <p:sp>
          <p:nvSpPr>
            <p:cNvPr id="16404" name="Text Box 14"/>
            <p:cNvSpPr txBox="1">
              <a:spLocks noChangeArrowheads="1"/>
            </p:cNvSpPr>
            <p:nvPr/>
          </p:nvSpPr>
          <p:spPr bwMode="auto">
            <a:xfrm>
              <a:off x="4176" y="3168"/>
              <a:ext cx="344" cy="165"/>
            </a:xfrm>
            <a:prstGeom prst="rect">
              <a:avLst/>
            </a:prstGeom>
            <a:noFill/>
            <a:ln w="9525">
              <a:noFill/>
              <a:miter lim="800000"/>
              <a:headEnd/>
              <a:tailEnd/>
            </a:ln>
          </p:spPr>
          <p:txBody>
            <a:bodyPr wrap="none">
              <a:spAutoFit/>
            </a:bodyPr>
            <a:lstStyle/>
            <a:p>
              <a:r>
                <a:rPr lang="en-US" sz="1100" dirty="0" smtClean="0">
                  <a:solidFill>
                    <a:srgbClr val="FF0000"/>
                  </a:solidFill>
                  <a:latin typeface="Arial" charset="0"/>
                  <a:ea typeface="ＭＳ Ｐゴシック" pitchFamily="1" charset="-128"/>
                </a:rPr>
                <a:t>100%</a:t>
              </a:r>
              <a:endParaRPr lang="en-US" sz="1100" dirty="0">
                <a:solidFill>
                  <a:srgbClr val="FF0000"/>
                </a:solidFill>
                <a:latin typeface="Arial" charset="0"/>
                <a:ea typeface="ＭＳ Ｐゴシック" pitchFamily="1" charset="-128"/>
              </a:endParaRPr>
            </a:p>
          </p:txBody>
        </p:sp>
        <p:grpSp>
          <p:nvGrpSpPr>
            <p:cNvPr id="16405" name="Group 16"/>
            <p:cNvGrpSpPr>
              <a:grpSpLocks/>
            </p:cNvGrpSpPr>
            <p:nvPr/>
          </p:nvGrpSpPr>
          <p:grpSpPr bwMode="auto">
            <a:xfrm>
              <a:off x="96" y="1121"/>
              <a:ext cx="2578" cy="655"/>
              <a:chOff x="96" y="1121"/>
              <a:chExt cx="2578" cy="655"/>
            </a:xfrm>
          </p:grpSpPr>
          <p:sp>
            <p:nvSpPr>
              <p:cNvPr id="16406" name="AutoShape 17"/>
              <p:cNvSpPr>
                <a:spLocks noChangeArrowheads="1"/>
              </p:cNvSpPr>
              <p:nvPr/>
            </p:nvSpPr>
            <p:spPr bwMode="auto">
              <a:xfrm>
                <a:off x="96" y="1344"/>
                <a:ext cx="1632" cy="432"/>
              </a:xfrm>
              <a:prstGeom prst="roundRect">
                <a:avLst>
                  <a:gd name="adj" fmla="val 16667"/>
                </a:avLst>
              </a:prstGeom>
              <a:noFill/>
              <a:ln w="38100">
                <a:solidFill>
                  <a:srgbClr val="C90000"/>
                </a:solidFill>
                <a:round/>
                <a:headEnd/>
                <a:tailEnd/>
              </a:ln>
            </p:spPr>
            <p:txBody>
              <a:bodyPr wrap="none" anchor="ctr"/>
              <a:lstStyle/>
              <a:p>
                <a:endParaRPr lang="en-US"/>
              </a:p>
            </p:txBody>
          </p:sp>
          <p:sp>
            <p:nvSpPr>
              <p:cNvPr id="16407" name="Text Box 18"/>
              <p:cNvSpPr txBox="1">
                <a:spLocks noChangeArrowheads="1"/>
              </p:cNvSpPr>
              <p:nvPr/>
            </p:nvSpPr>
            <p:spPr bwMode="auto">
              <a:xfrm>
                <a:off x="96" y="1121"/>
                <a:ext cx="2578" cy="250"/>
              </a:xfrm>
              <a:prstGeom prst="rect">
                <a:avLst/>
              </a:prstGeom>
              <a:noFill/>
              <a:ln w="9525">
                <a:noFill/>
                <a:miter lim="800000"/>
                <a:headEnd/>
                <a:tailEnd/>
              </a:ln>
            </p:spPr>
            <p:txBody>
              <a:bodyPr wrap="none">
                <a:spAutoFit/>
              </a:bodyPr>
              <a:lstStyle/>
              <a:p>
                <a:r>
                  <a:rPr lang="en-US" sz="2000">
                    <a:solidFill>
                      <a:srgbClr val="C90000"/>
                    </a:solidFill>
                    <a:latin typeface="Arial" charset="0"/>
                    <a:ea typeface="ＭＳ Ｐゴシック" pitchFamily="1" charset="-128"/>
                  </a:rPr>
                  <a:t>continuous satellite measurements</a:t>
                </a:r>
                <a:endParaRPr lang="en-US" sz="3200">
                  <a:latin typeface="Arial" charset="0"/>
                  <a:ea typeface="ＭＳ Ｐゴシック" pitchFamily="1" charset="-128"/>
                </a:endParaRPr>
              </a:p>
            </p:txBody>
          </p:sp>
        </p:grpSp>
      </p:grpSp>
      <p:sp>
        <p:nvSpPr>
          <p:cNvPr id="16388" name="Rectangle 21"/>
          <p:cNvSpPr>
            <a:spLocks noChangeArrowheads="1"/>
          </p:cNvSpPr>
          <p:nvPr/>
        </p:nvSpPr>
        <p:spPr bwMode="auto">
          <a:xfrm>
            <a:off x="5795963" y="3933825"/>
            <a:ext cx="3168650" cy="719138"/>
          </a:xfrm>
          <a:prstGeom prst="rect">
            <a:avLst/>
          </a:prstGeom>
          <a:noFill/>
          <a:ln w="9525">
            <a:solidFill>
              <a:srgbClr val="FF0000"/>
            </a:solidFill>
            <a:miter lim="800000"/>
            <a:headEnd/>
            <a:tailEnd/>
          </a:ln>
        </p:spPr>
        <p:txBody>
          <a:bodyPr wrap="none" anchor="ctr"/>
          <a:lstStyle/>
          <a:p>
            <a:endParaRPr lang="en-US"/>
          </a:p>
        </p:txBody>
      </p:sp>
      <p:sp>
        <p:nvSpPr>
          <p:cNvPr id="16389" name="Rectangle 22"/>
          <p:cNvSpPr>
            <a:spLocks noChangeArrowheads="1"/>
          </p:cNvSpPr>
          <p:nvPr/>
        </p:nvSpPr>
        <p:spPr bwMode="auto">
          <a:xfrm>
            <a:off x="5795963" y="1916113"/>
            <a:ext cx="3168650" cy="719137"/>
          </a:xfrm>
          <a:prstGeom prst="rect">
            <a:avLst/>
          </a:prstGeom>
          <a:noFill/>
          <a:ln w="9525">
            <a:solidFill>
              <a:srgbClr val="FF0000"/>
            </a:solidFill>
            <a:miter lim="800000"/>
            <a:headEnd/>
            <a:tailEnd/>
          </a:ln>
        </p:spPr>
        <p:txBody>
          <a:bodyPr wrap="none" anchor="ctr"/>
          <a:lstStyle/>
          <a:p>
            <a:endParaRPr lang="en-US"/>
          </a:p>
        </p:txBody>
      </p:sp>
      <p:sp>
        <p:nvSpPr>
          <p:cNvPr id="16390" name="Rectangle 23"/>
          <p:cNvSpPr>
            <a:spLocks noChangeArrowheads="1"/>
          </p:cNvSpPr>
          <p:nvPr/>
        </p:nvSpPr>
        <p:spPr bwMode="auto">
          <a:xfrm>
            <a:off x="5795963" y="3284538"/>
            <a:ext cx="3168650" cy="647700"/>
          </a:xfrm>
          <a:prstGeom prst="rect">
            <a:avLst/>
          </a:prstGeom>
          <a:noFill/>
          <a:ln w="9525">
            <a:solidFill>
              <a:srgbClr val="FF0000"/>
            </a:solidFill>
            <a:miter lim="800000"/>
            <a:headEnd/>
            <a:tailEnd/>
          </a:ln>
        </p:spPr>
        <p:txBody>
          <a:bodyPr wrap="none" anchor="ctr"/>
          <a:lstStyle/>
          <a:p>
            <a:endParaRPr lang="en-US"/>
          </a:p>
        </p:txBody>
      </p:sp>
      <p:sp>
        <p:nvSpPr>
          <p:cNvPr id="16391" name="Rectangle 24"/>
          <p:cNvSpPr>
            <a:spLocks noChangeArrowheads="1"/>
          </p:cNvSpPr>
          <p:nvPr/>
        </p:nvSpPr>
        <p:spPr bwMode="auto">
          <a:xfrm>
            <a:off x="5795963" y="4652963"/>
            <a:ext cx="3168650" cy="719137"/>
          </a:xfrm>
          <a:prstGeom prst="rect">
            <a:avLst/>
          </a:prstGeom>
          <a:noFill/>
          <a:ln w="9525">
            <a:solidFill>
              <a:srgbClr val="FF0000"/>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p:txBody>
          <a:bodyPr/>
          <a:lstStyle/>
          <a:p>
            <a:pPr algn="l">
              <a:defRPr/>
            </a:pPr>
            <a:r>
              <a:rPr lang="en-US" altLang="en-US" sz="3200" smtClean="0">
                <a:solidFill>
                  <a:srgbClr val="FF0000"/>
                </a:solidFill>
              </a:rPr>
              <a:t>Marine Instrumentation are required for:</a:t>
            </a:r>
          </a:p>
        </p:txBody>
      </p:sp>
      <p:sp>
        <p:nvSpPr>
          <p:cNvPr id="13315" name="Rectangle 1027"/>
          <p:cNvSpPr>
            <a:spLocks noGrp="1" noChangeArrowheads="1"/>
          </p:cNvSpPr>
          <p:nvPr>
            <p:ph type="body" idx="1"/>
          </p:nvPr>
        </p:nvSpPr>
        <p:spPr>
          <a:xfrm>
            <a:off x="685800" y="1981200"/>
            <a:ext cx="8153400" cy="4114800"/>
          </a:xfrm>
        </p:spPr>
        <p:txBody>
          <a:bodyPr/>
          <a:lstStyle/>
          <a:p>
            <a:pPr>
              <a:buFont typeface="Wingdings" pitchFamily="2" charset="2"/>
              <a:buChar char="n"/>
            </a:pPr>
            <a:r>
              <a:rPr lang="en-US" altLang="en-US" sz="2800" dirty="0" smtClean="0">
                <a:solidFill>
                  <a:srgbClr val="FFFF00"/>
                </a:solidFill>
                <a:effectLst/>
              </a:rPr>
              <a:t>Marine Geology</a:t>
            </a:r>
          </a:p>
          <a:p>
            <a:pPr>
              <a:buFont typeface="Wingdings" pitchFamily="2" charset="2"/>
              <a:buChar char="n"/>
            </a:pPr>
            <a:r>
              <a:rPr lang="en-US" altLang="en-US" sz="2800" dirty="0" smtClean="0">
                <a:solidFill>
                  <a:srgbClr val="FFFF00"/>
                </a:solidFill>
                <a:effectLst/>
              </a:rPr>
              <a:t>Marine Biology</a:t>
            </a:r>
          </a:p>
          <a:p>
            <a:pPr>
              <a:buFont typeface="Wingdings" pitchFamily="2" charset="2"/>
              <a:buChar char="n"/>
            </a:pPr>
            <a:r>
              <a:rPr lang="en-US" altLang="en-US" sz="2800" dirty="0" smtClean="0">
                <a:solidFill>
                  <a:srgbClr val="FFFF00"/>
                </a:solidFill>
                <a:effectLst/>
              </a:rPr>
              <a:t>Physical Oceanography</a:t>
            </a:r>
          </a:p>
          <a:p>
            <a:pPr>
              <a:buFont typeface="Wingdings" pitchFamily="2" charset="2"/>
              <a:buChar char="n"/>
            </a:pPr>
            <a:r>
              <a:rPr lang="en-US" altLang="en-US" sz="2800" dirty="0" smtClean="0">
                <a:solidFill>
                  <a:srgbClr val="FFFF00"/>
                </a:solidFill>
                <a:effectLst/>
              </a:rPr>
              <a:t>Chemical  and Biogeochemical Oceanography</a:t>
            </a:r>
          </a:p>
          <a:p>
            <a:pPr>
              <a:buFont typeface="Wingdings" pitchFamily="2" charset="2"/>
              <a:buChar char="n"/>
            </a:pPr>
            <a:r>
              <a:rPr lang="en-US" altLang="en-US" sz="2800" dirty="0" smtClean="0">
                <a:solidFill>
                  <a:srgbClr val="FFFF00"/>
                </a:solidFill>
                <a:effectLst/>
              </a:rPr>
              <a:t>Remote Sensing</a:t>
            </a:r>
          </a:p>
          <a:p>
            <a:pPr>
              <a:buFont typeface="Wingdings" pitchFamily="2" charset="2"/>
              <a:buChar char="n"/>
            </a:pPr>
            <a:r>
              <a:rPr lang="en-US" altLang="en-US" sz="2800" dirty="0" smtClean="0">
                <a:solidFill>
                  <a:srgbClr val="FFFF00"/>
                </a:solidFill>
                <a:effectLst/>
              </a:rPr>
              <a:t>Bio-optics</a:t>
            </a:r>
          </a:p>
          <a:p>
            <a:pPr>
              <a:buFont typeface="Wingdings" pitchFamily="2" charset="2"/>
              <a:buChar char="n"/>
            </a:pPr>
            <a:endParaRPr lang="en-US" altLang="en-US" sz="2800" dirty="0" smtClean="0">
              <a:solidFill>
                <a:srgbClr val="FFFF00"/>
              </a:solidFill>
              <a:effectLst/>
            </a:endParaRPr>
          </a:p>
          <a:p>
            <a:pPr>
              <a:buClr>
                <a:srgbClr val="FFFF00"/>
              </a:buClr>
              <a:buFont typeface="Monotype Sorts" charset="2"/>
              <a:buNone/>
            </a:pPr>
            <a:endParaRPr lang="en-US" altLang="en-US" sz="2800" dirty="0" smtClean="0">
              <a:solidFill>
                <a:srgbClr val="FFFF00"/>
              </a:solidFill>
              <a:effectLs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a:xfrm>
            <a:off x="539552" y="1916832"/>
            <a:ext cx="8062664" cy="4114800"/>
          </a:xfrm>
        </p:spPr>
        <p:txBody>
          <a:bodyPr/>
          <a:lstStyle/>
          <a:p>
            <a:r>
              <a:rPr lang="en-US" dirty="0" smtClean="0">
                <a:hlinkClick r:id="rId2"/>
              </a:rPr>
              <a:t>http://www.whoi.edu/ships_technology/</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76672" y="-243408"/>
            <a:ext cx="7772400" cy="1143000"/>
          </a:xfrm>
        </p:spPr>
        <p:txBody>
          <a:bodyPr/>
          <a:lstStyle/>
          <a:p>
            <a:r>
              <a:rPr lang="en-US" dirty="0" smtClean="0">
                <a:effectLst/>
              </a:rPr>
              <a:t>Some definitions</a:t>
            </a:r>
          </a:p>
        </p:txBody>
      </p:sp>
      <p:sp>
        <p:nvSpPr>
          <p:cNvPr id="19459" name="Rectangle 3"/>
          <p:cNvSpPr>
            <a:spLocks noGrp="1" noChangeArrowheads="1"/>
          </p:cNvSpPr>
          <p:nvPr>
            <p:ph type="body" idx="1"/>
          </p:nvPr>
        </p:nvSpPr>
        <p:spPr>
          <a:xfrm>
            <a:off x="611560" y="1052736"/>
            <a:ext cx="7772400" cy="2895600"/>
          </a:xfrm>
          <a:ln>
            <a:solidFill>
              <a:schemeClr val="bg1"/>
            </a:solidFill>
          </a:ln>
        </p:spPr>
        <p:txBody>
          <a:bodyPr/>
          <a:lstStyle/>
          <a:p>
            <a:r>
              <a:rPr lang="en-US" sz="2400" b="1" dirty="0" err="1">
                <a:solidFill>
                  <a:srgbClr val="FFFF00"/>
                </a:solidFill>
                <a:effectLst/>
              </a:rPr>
              <a:t>Lagrangian</a:t>
            </a:r>
            <a:r>
              <a:rPr lang="en-US" sz="2400" b="1" dirty="0">
                <a:solidFill>
                  <a:srgbClr val="FFFFFF"/>
                </a:solidFill>
                <a:effectLst/>
              </a:rPr>
              <a:t> - measurements following the flow.  Examples: drifters, floats</a:t>
            </a:r>
          </a:p>
          <a:p>
            <a:endParaRPr lang="en-US" sz="2400" b="1" dirty="0">
              <a:solidFill>
                <a:srgbClr val="FFFFFF"/>
              </a:solidFill>
              <a:effectLst/>
            </a:endParaRPr>
          </a:p>
          <a:p>
            <a:r>
              <a:rPr lang="en-US" sz="2400" b="1" dirty="0" err="1">
                <a:solidFill>
                  <a:srgbClr val="FFFF00"/>
                </a:solidFill>
                <a:effectLst/>
              </a:rPr>
              <a:t>Eulerian</a:t>
            </a:r>
            <a:r>
              <a:rPr lang="en-US" sz="2400" b="1" dirty="0">
                <a:solidFill>
                  <a:srgbClr val="FFFFFF"/>
                </a:solidFill>
                <a:effectLst/>
              </a:rPr>
              <a:t> – measurements at a fixed location.  Examples: single profiles, moored instruments, satellites, spatial averages of </a:t>
            </a:r>
            <a:r>
              <a:rPr lang="en-US" sz="2400" b="1" dirty="0" err="1">
                <a:solidFill>
                  <a:srgbClr val="FFFFFF"/>
                </a:solidFill>
                <a:effectLst/>
              </a:rPr>
              <a:t>Lagrangian</a:t>
            </a:r>
            <a:r>
              <a:rPr lang="en-US" sz="2400" b="1" dirty="0">
                <a:solidFill>
                  <a:srgbClr val="FFFFFF"/>
                </a:solidFill>
                <a:effectLst/>
              </a:rPr>
              <a:t> measurements</a:t>
            </a:r>
          </a:p>
        </p:txBody>
      </p:sp>
      <p:sp>
        <p:nvSpPr>
          <p:cNvPr id="4" name="Rectangle 3"/>
          <p:cNvSpPr txBox="1">
            <a:spLocks noChangeArrowheads="1"/>
          </p:cNvSpPr>
          <p:nvPr/>
        </p:nvSpPr>
        <p:spPr bwMode="auto">
          <a:xfrm>
            <a:off x="611560" y="4038600"/>
            <a:ext cx="7772400" cy="2209800"/>
          </a:xfrm>
          <a:prstGeom prst="rect">
            <a:avLst/>
          </a:prstGeom>
          <a:noFill/>
          <a:ln w="9525">
            <a:solidFill>
              <a:schemeClr val="bg1"/>
            </a:solidFill>
            <a:miter lim="800000"/>
            <a:headEnd/>
            <a:tailEnd/>
          </a:ln>
        </p:spPr>
        <p:txBody>
          <a:bodyPr>
            <a:prstTxWarp prst="textNoShape">
              <a:avLst/>
            </a:prstTxWarp>
          </a:bodyPr>
          <a:lstStyle/>
          <a:p>
            <a:pPr marL="342900" indent="-342900">
              <a:spcBef>
                <a:spcPct val="20000"/>
              </a:spcBef>
              <a:buFontTx/>
              <a:buChar char="•"/>
              <a:defRPr/>
            </a:pPr>
            <a:r>
              <a:rPr lang="en-US" b="1" kern="0" dirty="0">
                <a:solidFill>
                  <a:srgbClr val="FFFF00"/>
                </a:solidFill>
                <a:latin typeface="+mn-lt"/>
                <a:ea typeface="ＭＳ Ｐゴシック" charset="-128"/>
                <a:cs typeface="ＭＳ Ｐゴシック" charset="-128"/>
              </a:rPr>
              <a:t>Time series </a:t>
            </a:r>
            <a:r>
              <a:rPr lang="en-US" b="1" kern="0" dirty="0">
                <a:solidFill>
                  <a:srgbClr val="FFFFFF"/>
                </a:solidFill>
                <a:latin typeface="+mn-lt"/>
                <a:ea typeface="ＭＳ Ｐゴシック" charset="-128"/>
                <a:cs typeface="ＭＳ Ｐゴシック" charset="-128"/>
              </a:rPr>
              <a:t>- measurements over time, usually at regular intervals, long enough for spectral analysis of frequency content</a:t>
            </a:r>
          </a:p>
          <a:p>
            <a:pPr marL="342900" indent="-342900">
              <a:spcBef>
                <a:spcPct val="20000"/>
              </a:spcBef>
              <a:buFontTx/>
              <a:buChar char="•"/>
              <a:defRPr/>
            </a:pPr>
            <a:endParaRPr lang="en-US" b="1" kern="0" dirty="0">
              <a:solidFill>
                <a:srgbClr val="FFFFFF"/>
              </a:solidFill>
              <a:latin typeface="+mn-lt"/>
              <a:ea typeface="ＭＳ Ｐゴシック" charset="-128"/>
              <a:cs typeface="ＭＳ Ｐゴシック" charset="-128"/>
            </a:endParaRPr>
          </a:p>
          <a:p>
            <a:pPr marL="342900" indent="-342900">
              <a:spcBef>
                <a:spcPct val="20000"/>
              </a:spcBef>
              <a:buFontTx/>
              <a:buChar char="•"/>
              <a:defRPr/>
            </a:pPr>
            <a:r>
              <a:rPr lang="en-US" b="1" kern="0" dirty="0">
                <a:solidFill>
                  <a:srgbClr val="FFFF00"/>
                </a:solidFill>
                <a:latin typeface="+mn-lt"/>
                <a:ea typeface="ＭＳ Ｐゴシック" charset="-128"/>
                <a:cs typeface="ＭＳ Ｐゴシック" charset="-128"/>
              </a:rPr>
              <a:t>Synoptic </a:t>
            </a:r>
            <a:r>
              <a:rPr lang="en-US" b="1" kern="0" dirty="0">
                <a:solidFill>
                  <a:srgbClr val="FFFFFF"/>
                </a:solidFill>
                <a:latin typeface="+mn-lt"/>
                <a:ea typeface="ＭＳ Ｐゴシック" charset="-128"/>
                <a:cs typeface="ＭＳ Ｐゴシック" charset="-128"/>
              </a:rPr>
              <a:t>– “snapshot”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228600" y="914400"/>
            <a:ext cx="8497888" cy="5345113"/>
            <a:chOff x="48" y="528"/>
            <a:chExt cx="5353" cy="3367"/>
          </a:xfrm>
        </p:grpSpPr>
        <p:sp>
          <p:nvSpPr>
            <p:cNvPr id="20484" name="Text Box 4"/>
            <p:cNvSpPr txBox="1">
              <a:spLocks noChangeArrowheads="1"/>
            </p:cNvSpPr>
            <p:nvPr/>
          </p:nvSpPr>
          <p:spPr bwMode="auto">
            <a:xfrm>
              <a:off x="48" y="528"/>
              <a:ext cx="2932" cy="2385"/>
            </a:xfrm>
            <a:prstGeom prst="rect">
              <a:avLst/>
            </a:prstGeom>
            <a:noFill/>
            <a:ln w="9525">
              <a:noFill/>
              <a:miter lim="800000"/>
              <a:headEnd/>
              <a:tailEnd/>
            </a:ln>
          </p:spPr>
          <p:txBody>
            <a:bodyPr wrap="none">
              <a:prstTxWarp prst="textNoShape">
                <a:avLst/>
              </a:prstTxWarp>
              <a:spAutoFit/>
            </a:bodyPr>
            <a:lstStyle/>
            <a:p>
              <a:r>
                <a:rPr lang="en-US" dirty="0">
                  <a:solidFill>
                    <a:srgbClr val="FFE609"/>
                  </a:solidFill>
                  <a:latin typeface="Verdana" charset="0"/>
                </a:rPr>
                <a:t>1. Remote sensing (satellite)</a:t>
              </a:r>
            </a:p>
            <a:p>
              <a:endParaRPr lang="en-US" dirty="0">
                <a:solidFill>
                  <a:srgbClr val="FFE609"/>
                </a:solidFill>
                <a:latin typeface="Verdana" charset="0"/>
              </a:endParaRPr>
            </a:p>
            <a:p>
              <a:endParaRPr lang="en-US" dirty="0">
                <a:solidFill>
                  <a:srgbClr val="FFE609"/>
                </a:solidFill>
                <a:latin typeface="Verdana" charset="0"/>
              </a:endParaRPr>
            </a:p>
            <a:p>
              <a:endParaRPr lang="en-US" dirty="0">
                <a:solidFill>
                  <a:srgbClr val="FFE609"/>
                </a:solidFill>
                <a:latin typeface="Verdana" charset="0"/>
              </a:endParaRPr>
            </a:p>
            <a:p>
              <a:endParaRPr lang="en-US" dirty="0">
                <a:solidFill>
                  <a:srgbClr val="FFE609"/>
                </a:solidFill>
                <a:latin typeface="Verdana" charset="0"/>
              </a:endParaRPr>
            </a:p>
            <a:p>
              <a:endParaRPr lang="en-US" dirty="0">
                <a:solidFill>
                  <a:srgbClr val="FFE609"/>
                </a:solidFill>
                <a:latin typeface="Verdana" charset="0"/>
              </a:endParaRPr>
            </a:p>
            <a:p>
              <a:endParaRPr lang="en-US" dirty="0">
                <a:solidFill>
                  <a:srgbClr val="FFE609"/>
                </a:solidFill>
                <a:latin typeface="Verdana" charset="0"/>
              </a:endParaRPr>
            </a:p>
            <a:p>
              <a:endParaRPr lang="en-US" dirty="0">
                <a:solidFill>
                  <a:srgbClr val="FFE609"/>
                </a:solidFill>
                <a:latin typeface="Verdana" charset="0"/>
              </a:endParaRPr>
            </a:p>
            <a:p>
              <a:r>
                <a:rPr lang="en-US" dirty="0">
                  <a:solidFill>
                    <a:srgbClr val="FFE609"/>
                  </a:solidFill>
                  <a:latin typeface="Verdana" charset="0"/>
                </a:rPr>
                <a:t>2. In-situ</a:t>
              </a:r>
            </a:p>
            <a:p>
              <a:r>
                <a:rPr lang="en-US" dirty="0">
                  <a:solidFill>
                    <a:srgbClr val="FFE609"/>
                  </a:solidFill>
                  <a:latin typeface="Verdana" charset="0"/>
                </a:rPr>
                <a:t>(in the water)</a:t>
              </a:r>
            </a:p>
          </p:txBody>
        </p:sp>
        <p:sp>
          <p:nvSpPr>
            <p:cNvPr id="20485" name="Text Box 5"/>
            <p:cNvSpPr txBox="1">
              <a:spLocks noChangeArrowheads="1"/>
            </p:cNvSpPr>
            <p:nvPr/>
          </p:nvSpPr>
          <p:spPr bwMode="auto">
            <a:xfrm>
              <a:off x="1920" y="1824"/>
              <a:ext cx="1743" cy="1687"/>
            </a:xfrm>
            <a:prstGeom prst="rect">
              <a:avLst/>
            </a:prstGeom>
            <a:noFill/>
            <a:ln w="9525">
              <a:noFill/>
              <a:miter lim="800000"/>
              <a:headEnd/>
              <a:tailEnd/>
            </a:ln>
          </p:spPr>
          <p:txBody>
            <a:bodyPr wrap="none">
              <a:prstTxWarp prst="textNoShape">
                <a:avLst/>
              </a:prstTxWarp>
              <a:spAutoFit/>
            </a:bodyPr>
            <a:lstStyle/>
            <a:p>
              <a:r>
                <a:rPr lang="en-US" b="1" dirty="0">
                  <a:solidFill>
                    <a:srgbClr val="FFFFFF"/>
                  </a:solidFill>
                  <a:latin typeface="Verdana" charset="0"/>
                </a:rPr>
                <a:t>3. ship-based</a:t>
              </a:r>
            </a:p>
            <a:p>
              <a:endParaRPr lang="en-US" b="1" dirty="0">
                <a:solidFill>
                  <a:srgbClr val="FFFFFF"/>
                </a:solidFill>
                <a:latin typeface="Verdana" charset="0"/>
              </a:endParaRPr>
            </a:p>
            <a:p>
              <a:endParaRPr lang="en-US" b="1" dirty="0">
                <a:solidFill>
                  <a:srgbClr val="FFFFFF"/>
                </a:solidFill>
                <a:latin typeface="Verdana" charset="0"/>
              </a:endParaRPr>
            </a:p>
            <a:p>
              <a:endParaRPr lang="en-US" b="1" dirty="0">
                <a:solidFill>
                  <a:srgbClr val="FFFFFF"/>
                </a:solidFill>
                <a:latin typeface="Verdana" charset="0"/>
              </a:endParaRPr>
            </a:p>
            <a:p>
              <a:endParaRPr lang="en-US" b="1" dirty="0">
                <a:solidFill>
                  <a:srgbClr val="FFFFFF"/>
                </a:solidFill>
                <a:latin typeface="Verdana" charset="0"/>
              </a:endParaRPr>
            </a:p>
            <a:p>
              <a:endParaRPr lang="en-US" b="1" dirty="0">
                <a:solidFill>
                  <a:srgbClr val="FFFFFF"/>
                </a:solidFill>
                <a:latin typeface="Verdana" charset="0"/>
              </a:endParaRPr>
            </a:p>
            <a:p>
              <a:r>
                <a:rPr lang="en-US" b="1" dirty="0">
                  <a:solidFill>
                    <a:srgbClr val="FFFFFF"/>
                  </a:solidFill>
                  <a:latin typeface="Verdana" charset="0"/>
                </a:rPr>
                <a:t>4. autonomous</a:t>
              </a:r>
            </a:p>
          </p:txBody>
        </p:sp>
        <p:sp>
          <p:nvSpPr>
            <p:cNvPr id="20486" name="Line 6"/>
            <p:cNvSpPr>
              <a:spLocks noChangeShapeType="1"/>
            </p:cNvSpPr>
            <p:nvPr/>
          </p:nvSpPr>
          <p:spPr bwMode="auto">
            <a:xfrm flipV="1">
              <a:off x="1104" y="2016"/>
              <a:ext cx="864" cy="480"/>
            </a:xfrm>
            <a:prstGeom prst="line">
              <a:avLst/>
            </a:prstGeom>
            <a:noFill/>
            <a:ln w="9525">
              <a:solidFill>
                <a:srgbClr val="FFFFFF"/>
              </a:solidFill>
              <a:round/>
              <a:headEnd/>
              <a:tailEnd/>
            </a:ln>
          </p:spPr>
          <p:txBody>
            <a:bodyPr>
              <a:prstTxWarp prst="textNoShape">
                <a:avLst/>
              </a:prstTxWarp>
            </a:bodyPr>
            <a:lstStyle/>
            <a:p>
              <a:endParaRPr lang="en-US"/>
            </a:p>
          </p:txBody>
        </p:sp>
        <p:sp>
          <p:nvSpPr>
            <p:cNvPr id="20487" name="Line 8"/>
            <p:cNvSpPr>
              <a:spLocks noChangeShapeType="1"/>
            </p:cNvSpPr>
            <p:nvPr/>
          </p:nvSpPr>
          <p:spPr bwMode="auto">
            <a:xfrm>
              <a:off x="1152" y="2544"/>
              <a:ext cx="816" cy="768"/>
            </a:xfrm>
            <a:prstGeom prst="line">
              <a:avLst/>
            </a:prstGeom>
            <a:noFill/>
            <a:ln w="9525">
              <a:solidFill>
                <a:srgbClr val="FFFFFF"/>
              </a:solidFill>
              <a:round/>
              <a:headEnd/>
              <a:tailEnd/>
            </a:ln>
          </p:spPr>
          <p:txBody>
            <a:bodyPr>
              <a:prstTxWarp prst="textNoShape">
                <a:avLst/>
              </a:prstTxWarp>
            </a:bodyPr>
            <a:lstStyle/>
            <a:p>
              <a:endParaRPr lang="en-US"/>
            </a:p>
          </p:txBody>
        </p:sp>
        <p:sp>
          <p:nvSpPr>
            <p:cNvPr id="17416" name="Text Box 9"/>
            <p:cNvSpPr txBox="1">
              <a:spLocks noChangeArrowheads="1"/>
            </p:cNvSpPr>
            <p:nvPr/>
          </p:nvSpPr>
          <p:spPr bwMode="auto">
            <a:xfrm>
              <a:off x="4032" y="2208"/>
              <a:ext cx="1369" cy="1687"/>
            </a:xfrm>
            <a:prstGeom prst="rect">
              <a:avLst/>
            </a:prstGeom>
            <a:noFill/>
            <a:ln w="9525">
              <a:noFill/>
              <a:miter lim="800000"/>
              <a:headEnd/>
              <a:tailEnd/>
            </a:ln>
          </p:spPr>
          <p:txBody>
            <a:bodyPr wrap="none">
              <a:prstTxWarp prst="textNoShape">
                <a:avLst/>
              </a:prstTxWarp>
              <a:spAutoFit/>
            </a:bodyPr>
            <a:lstStyle/>
            <a:p>
              <a:pPr>
                <a:defRPr/>
              </a:pPr>
              <a:r>
                <a:rPr lang="en-US" dirty="0">
                  <a:solidFill>
                    <a:srgbClr val="A3FFE7"/>
                  </a:solidFill>
                  <a:latin typeface="+mn-lt"/>
                </a:rPr>
                <a:t>Drifting </a:t>
              </a:r>
              <a:br>
                <a:rPr lang="en-US" dirty="0">
                  <a:solidFill>
                    <a:srgbClr val="A3FFE7"/>
                  </a:solidFill>
                  <a:latin typeface="+mn-lt"/>
                </a:rPr>
              </a:br>
              <a:r>
                <a:rPr lang="en-US" dirty="0">
                  <a:solidFill>
                    <a:srgbClr val="A3FFE7"/>
                  </a:solidFill>
                  <a:latin typeface="+mn-lt"/>
                </a:rPr>
                <a:t>(Lagrangian)</a:t>
              </a:r>
              <a:endParaRPr lang="en-US" dirty="0" smtClean="0">
                <a:solidFill>
                  <a:srgbClr val="A3FFE7"/>
                </a:solidFill>
                <a:latin typeface="+mn-lt"/>
              </a:endParaRPr>
            </a:p>
            <a:p>
              <a:pPr>
                <a:defRPr/>
              </a:pPr>
              <a:endParaRPr lang="en-US" dirty="0" smtClean="0">
                <a:solidFill>
                  <a:srgbClr val="A3FFE7"/>
                </a:solidFill>
                <a:latin typeface="+mn-lt"/>
              </a:endParaRPr>
            </a:p>
            <a:p>
              <a:pPr>
                <a:defRPr/>
              </a:pPr>
              <a:r>
                <a:rPr lang="en-US" dirty="0" smtClean="0">
                  <a:solidFill>
                    <a:srgbClr val="A3FFE7"/>
                  </a:solidFill>
                  <a:latin typeface="+mn-lt"/>
                </a:rPr>
                <a:t>Fixed </a:t>
              </a:r>
              <a:r>
                <a:rPr lang="en-US" dirty="0">
                  <a:solidFill>
                    <a:srgbClr val="A3FFE7"/>
                  </a:solidFill>
                  <a:latin typeface="+mn-lt"/>
                </a:rPr>
                <a:t/>
              </a:r>
              <a:br>
                <a:rPr lang="en-US" dirty="0">
                  <a:solidFill>
                    <a:srgbClr val="A3FFE7"/>
                  </a:solidFill>
                  <a:latin typeface="+mn-lt"/>
                </a:rPr>
              </a:br>
              <a:r>
                <a:rPr lang="en-US" dirty="0">
                  <a:solidFill>
                    <a:srgbClr val="A3FFE7"/>
                  </a:solidFill>
                  <a:latin typeface="+mn-lt"/>
                </a:rPr>
                <a:t>(Eulerian)</a:t>
              </a:r>
              <a:endParaRPr lang="en-US" dirty="0" smtClean="0">
                <a:solidFill>
                  <a:srgbClr val="A3FFE7"/>
                </a:solidFill>
                <a:latin typeface="+mn-lt"/>
              </a:endParaRPr>
            </a:p>
            <a:p>
              <a:pPr>
                <a:defRPr/>
              </a:pPr>
              <a:endParaRPr lang="en-US" dirty="0" smtClean="0">
                <a:solidFill>
                  <a:srgbClr val="A3FFE7"/>
                </a:solidFill>
                <a:latin typeface="+mn-lt"/>
              </a:endParaRPr>
            </a:p>
            <a:p>
              <a:pPr>
                <a:defRPr/>
              </a:pPr>
              <a:r>
                <a:rPr lang="en-US" dirty="0">
                  <a:solidFill>
                    <a:srgbClr val="A3FFE7"/>
                  </a:solidFill>
                  <a:latin typeface="+mn-lt"/>
                </a:rPr>
                <a:t>steered</a:t>
              </a:r>
            </a:p>
          </p:txBody>
        </p:sp>
        <p:sp>
          <p:nvSpPr>
            <p:cNvPr id="20489" name="Line 10"/>
            <p:cNvSpPr>
              <a:spLocks noChangeShapeType="1"/>
            </p:cNvSpPr>
            <p:nvPr/>
          </p:nvSpPr>
          <p:spPr bwMode="auto">
            <a:xfrm flipV="1">
              <a:off x="3264" y="2496"/>
              <a:ext cx="672" cy="816"/>
            </a:xfrm>
            <a:prstGeom prst="line">
              <a:avLst/>
            </a:prstGeom>
            <a:noFill/>
            <a:ln w="9525">
              <a:solidFill>
                <a:srgbClr val="A3FFE7"/>
              </a:solidFill>
              <a:round/>
              <a:headEnd/>
              <a:tailEnd/>
            </a:ln>
          </p:spPr>
          <p:txBody>
            <a:bodyPr>
              <a:prstTxWarp prst="textNoShape">
                <a:avLst/>
              </a:prstTxWarp>
            </a:bodyPr>
            <a:lstStyle/>
            <a:p>
              <a:endParaRPr lang="en-US"/>
            </a:p>
          </p:txBody>
        </p:sp>
        <p:sp>
          <p:nvSpPr>
            <p:cNvPr id="20490" name="Line 11"/>
            <p:cNvSpPr>
              <a:spLocks noChangeShapeType="1"/>
            </p:cNvSpPr>
            <p:nvPr/>
          </p:nvSpPr>
          <p:spPr bwMode="auto">
            <a:xfrm>
              <a:off x="3264" y="3408"/>
              <a:ext cx="672" cy="432"/>
            </a:xfrm>
            <a:prstGeom prst="line">
              <a:avLst/>
            </a:prstGeom>
            <a:noFill/>
            <a:ln w="9525">
              <a:solidFill>
                <a:srgbClr val="A3FFE7"/>
              </a:solidFill>
              <a:round/>
              <a:headEnd/>
              <a:tailEnd/>
            </a:ln>
          </p:spPr>
          <p:txBody>
            <a:bodyPr>
              <a:prstTxWarp prst="textNoShape">
                <a:avLst/>
              </a:prstTxWarp>
            </a:bodyPr>
            <a:lstStyle/>
            <a:p>
              <a:endParaRPr lang="en-US"/>
            </a:p>
          </p:txBody>
        </p:sp>
        <p:sp>
          <p:nvSpPr>
            <p:cNvPr id="20491" name="Line 12"/>
            <p:cNvSpPr>
              <a:spLocks noChangeShapeType="1"/>
            </p:cNvSpPr>
            <p:nvPr/>
          </p:nvSpPr>
          <p:spPr bwMode="auto">
            <a:xfrm flipV="1">
              <a:off x="3264" y="3216"/>
              <a:ext cx="624" cy="144"/>
            </a:xfrm>
            <a:prstGeom prst="line">
              <a:avLst/>
            </a:prstGeom>
            <a:noFill/>
            <a:ln w="9525">
              <a:solidFill>
                <a:srgbClr val="A3FFE7"/>
              </a:solidFill>
              <a:round/>
              <a:headEnd/>
              <a:tailEnd/>
            </a:ln>
          </p:spPr>
          <p:txBody>
            <a:bodyPr>
              <a:prstTxWarp prst="textNoShape">
                <a:avLst/>
              </a:prstTxWarp>
            </a:bodyPr>
            <a:lstStyle/>
            <a:p>
              <a:endParaRPr lang="en-US"/>
            </a:p>
          </p:txBody>
        </p:sp>
      </p:grpSp>
      <p:sp>
        <p:nvSpPr>
          <p:cNvPr id="20483" name="Title 11"/>
          <p:cNvSpPr>
            <a:spLocks noGrp="1"/>
          </p:cNvSpPr>
          <p:nvPr>
            <p:ph type="title"/>
          </p:nvPr>
        </p:nvSpPr>
        <p:spPr>
          <a:xfrm>
            <a:off x="827584" y="692696"/>
            <a:ext cx="7772400" cy="533400"/>
          </a:xfrm>
        </p:spPr>
        <p:txBody>
          <a:bodyPr/>
          <a:lstStyle/>
          <a:p>
            <a:r>
              <a:rPr lang="en-US" sz="3200" dirty="0" smtClean="0">
                <a:effectLst/>
              </a:rPr>
              <a:t>Options for ocean observations</a:t>
            </a:r>
            <a:r>
              <a:rPr lang="en-US" dirty="0" smtClean="0"/>
              <a:t/>
            </a:r>
            <a:br>
              <a:rPr lang="en-US" dirty="0" smtClean="0"/>
            </a:br>
            <a:endParaRPr lang="en-US" dirty="0" smtClean="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2530" name="Picture 2" descr="fig1big"/>
          <p:cNvPicPr>
            <a:picLocks noChangeAspect="1" noChangeArrowheads="1"/>
          </p:cNvPicPr>
          <p:nvPr/>
        </p:nvPicPr>
        <p:blipFill>
          <a:blip r:embed="rId3" cstate="print"/>
          <a:srcRect/>
          <a:stretch>
            <a:fillRect/>
          </a:stretch>
        </p:blipFill>
        <p:spPr bwMode="auto">
          <a:xfrm>
            <a:off x="762000" y="533400"/>
            <a:ext cx="7780338" cy="5791200"/>
          </a:xfrm>
          <a:prstGeom prst="rect">
            <a:avLst/>
          </a:prstGeom>
          <a:noFill/>
          <a:ln w="9525">
            <a:noFill/>
            <a:miter lim="800000"/>
            <a:headEnd/>
            <a:tailEnd/>
          </a:ln>
        </p:spPr>
      </p:pic>
      <p:sp>
        <p:nvSpPr>
          <p:cNvPr id="20" name="TextBox 19"/>
          <p:cNvSpPr txBox="1"/>
          <p:nvPr/>
        </p:nvSpPr>
        <p:spPr>
          <a:xfrm>
            <a:off x="2699792" y="620688"/>
            <a:ext cx="1850186" cy="461665"/>
          </a:xfrm>
          <a:prstGeom prst="rect">
            <a:avLst/>
          </a:prstGeom>
          <a:noFill/>
        </p:spPr>
        <p:txBody>
          <a:bodyPr wrap="none" rtlCol="0">
            <a:spAutoFit/>
          </a:bodyPr>
          <a:lstStyle/>
          <a:p>
            <a:r>
              <a:rPr lang="en-US" b="1" dirty="0" smtClean="0">
                <a:solidFill>
                  <a:schemeClr val="bg1">
                    <a:lumMod val="50000"/>
                  </a:schemeClr>
                </a:solidFill>
              </a:rPr>
              <a:t>Ocean scales</a:t>
            </a:r>
            <a:endParaRPr lang="en-US" b="1"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3" cstate="print"/>
          <a:srcRect/>
          <a:stretch>
            <a:fillRect/>
          </a:stretch>
        </p:blipFill>
        <p:spPr bwMode="auto">
          <a:xfrm>
            <a:off x="5816600" y="0"/>
            <a:ext cx="3084513" cy="3738563"/>
          </a:xfrm>
          <a:prstGeom prst="rect">
            <a:avLst/>
          </a:prstGeom>
          <a:noFill/>
          <a:ln w="9525">
            <a:noFill/>
            <a:round/>
            <a:headEnd/>
            <a:tailEnd/>
          </a:ln>
        </p:spPr>
      </p:pic>
      <p:sp>
        <p:nvSpPr>
          <p:cNvPr id="24580" name="Text Box 5"/>
          <p:cNvSpPr txBox="1">
            <a:spLocks noChangeArrowheads="1"/>
          </p:cNvSpPr>
          <p:nvPr/>
        </p:nvSpPr>
        <p:spPr bwMode="auto">
          <a:xfrm>
            <a:off x="285750" y="1295400"/>
            <a:ext cx="5441950" cy="1616075"/>
          </a:xfrm>
          <a:prstGeom prst="rect">
            <a:avLst/>
          </a:prstGeom>
          <a:noFill/>
          <a:ln w="9525">
            <a:noFill/>
            <a:round/>
            <a:headEnd/>
            <a:tailEnd/>
          </a:ln>
        </p:spPr>
        <p:txBody>
          <a:bodyPr wrap="none" lIns="90000" tIns="46800" rIns="90000" bIns="46800">
            <a:prstTxWarp prst="textNoShape">
              <a:avLst/>
            </a:prstTxWarp>
            <a:spAutoFit/>
          </a:bodyPr>
          <a:lstStyle/>
          <a:p>
            <a:pPr defTabSz="457200">
              <a:buClr>
                <a:srgbClr val="FFFFFF"/>
              </a:buClr>
              <a:buSzPct val="100000"/>
              <a:buFont typeface="Tahom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FFFFFF"/>
                </a:solidFill>
                <a:latin typeface="Tahoma" charset="0"/>
                <a:ea typeface="Arial Unicode MS" charset="0"/>
                <a:cs typeface="Arial Unicode MS" charset="0"/>
              </a:rPr>
              <a:t>Rationale:</a:t>
            </a:r>
          </a:p>
          <a:p>
            <a:pPr defTabSz="457200">
              <a:buClr>
                <a:srgbClr val="FFFFFF"/>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FFFFFF"/>
                </a:solidFill>
                <a:latin typeface="Tahoma" charset="0"/>
                <a:ea typeface="Arial Unicode MS" charset="0"/>
                <a:cs typeface="Arial Unicode MS" charset="0"/>
              </a:rPr>
              <a:t> cm-accuracy sea-surface height </a:t>
            </a:r>
          </a:p>
          <a:p>
            <a:pPr defTabSz="457200">
              <a:buClr>
                <a:srgbClr val="FFFFFF"/>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FFFFFF"/>
                </a:solidFill>
                <a:latin typeface="Tahoma" charset="0"/>
                <a:ea typeface="Arial Unicode MS" charset="0"/>
                <a:cs typeface="Arial Unicode MS" charset="0"/>
              </a:rPr>
              <a:t> geostrophic surface flow relative to geoid</a:t>
            </a:r>
          </a:p>
          <a:p>
            <a:pPr defTabSz="457200">
              <a:buClr>
                <a:srgbClr val="FFFFFF"/>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FFFFFF"/>
                </a:solidFill>
                <a:latin typeface="Tahoma" charset="0"/>
                <a:ea typeface="Arial Unicode MS" charset="0"/>
                <a:cs typeface="Arial Unicode MS" charset="0"/>
              </a:rPr>
              <a:t> heat storage from large-scale steric effect</a:t>
            </a:r>
          </a:p>
          <a:p>
            <a:pPr defTabSz="457200">
              <a:buClr>
                <a:srgbClr val="FFFFFF"/>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solidFill>
                  <a:srgbClr val="FFFFFF"/>
                </a:solidFill>
                <a:latin typeface="Tahoma" charset="0"/>
                <a:ea typeface="Arial Unicode MS" charset="0"/>
                <a:cs typeface="Arial Unicode MS" charset="0"/>
              </a:rPr>
              <a:t> variability from 20-10000km, 20days-10years</a:t>
            </a:r>
          </a:p>
        </p:txBody>
      </p:sp>
      <p:sp>
        <p:nvSpPr>
          <p:cNvPr id="357382" name="Text Box 6"/>
          <p:cNvSpPr txBox="1">
            <a:spLocks noChangeArrowheads="1"/>
          </p:cNvSpPr>
          <p:nvPr/>
        </p:nvSpPr>
        <p:spPr bwMode="auto">
          <a:xfrm>
            <a:off x="4070350" y="4114800"/>
            <a:ext cx="5068888" cy="2014538"/>
          </a:xfrm>
          <a:prstGeom prst="rect">
            <a:avLst/>
          </a:prstGeom>
          <a:noFill/>
          <a:ln w="9525">
            <a:noFill/>
            <a:round/>
            <a:headEnd/>
            <a:tailEnd/>
          </a:ln>
        </p:spPr>
        <p:txBody>
          <a:bodyPr wrap="none" lIns="90000" tIns="46800" rIns="90000" bIns="46800">
            <a:prstTxWarp prst="textNoShape">
              <a:avLst/>
            </a:prstTxWarp>
            <a:spAutoFit/>
          </a:bodyPr>
          <a:lstStyle/>
          <a:p>
            <a:pPr defTabSz="457200">
              <a:buClr>
                <a:srgbClr val="66FF66"/>
              </a:buClr>
              <a:buSzPct val="100000"/>
              <a:buFont typeface="Tahoma"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66FF66"/>
                </a:solidFill>
                <a:latin typeface="Tahoma" charset="0"/>
                <a:ea typeface="Arial Unicode MS" charset="0"/>
                <a:cs typeface="Arial Unicode MS" charset="0"/>
              </a:rPr>
              <a:t>Challenges and limitations:</a:t>
            </a:r>
          </a:p>
          <a:p>
            <a:pPr defTabSz="457200">
              <a:buClr>
                <a:srgbClr val="66FF66"/>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66FF66"/>
                </a:solidFill>
                <a:latin typeface="Tahoma" charset="0"/>
                <a:ea typeface="Arial Unicode MS" charset="0"/>
                <a:cs typeface="Arial Unicode MS" charset="0"/>
              </a:rPr>
              <a:t> geoid insufficient at &lt;3000km </a:t>
            </a:r>
          </a:p>
          <a:p>
            <a:pPr defTabSz="457200">
              <a:buClr>
                <a:srgbClr val="66FF66"/>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66FF66"/>
                </a:solidFill>
                <a:latin typeface="Tahoma" charset="0"/>
                <a:ea typeface="Arial Unicode MS" charset="0"/>
                <a:cs typeface="Arial Unicode MS" charset="0"/>
              </a:rPr>
              <a:t> aliasing of tides at 62, 173,... days</a:t>
            </a:r>
          </a:p>
          <a:p>
            <a:pPr defTabSz="457200">
              <a:buClr>
                <a:srgbClr val="66FF66"/>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66FF66"/>
                </a:solidFill>
                <a:latin typeface="Tahoma" charset="0"/>
                <a:ea typeface="Arial Unicode MS" charset="0"/>
                <a:cs typeface="Arial Unicode MS" charset="0"/>
              </a:rPr>
              <a:t> aliasing of high-frequ. wind-forced variability</a:t>
            </a:r>
          </a:p>
          <a:p>
            <a:pPr defTabSz="457200">
              <a:buClr>
                <a:srgbClr val="66FF66"/>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66FF66"/>
                </a:solidFill>
                <a:latin typeface="Tahoma" charset="0"/>
                <a:ea typeface="Arial Unicode MS" charset="0"/>
                <a:cs typeface="Arial Unicode MS" charset="0"/>
              </a:rPr>
              <a:t> extrapolation to ocean interior</a:t>
            </a:r>
          </a:p>
          <a:p>
            <a:pPr defTabSz="457200">
              <a:buClr>
                <a:srgbClr val="66FF66"/>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66FF66"/>
                </a:solidFill>
                <a:latin typeface="Tahoma" charset="0"/>
                <a:ea typeface="Arial Unicode MS" charset="0"/>
                <a:cs typeface="Arial Unicode MS" charset="0"/>
              </a:rPr>
              <a:t> no coverage in polar (and ice-covered) regions</a:t>
            </a:r>
          </a:p>
          <a:p>
            <a:pPr defTabSz="457200">
              <a:buClr>
                <a:srgbClr val="66FF66"/>
              </a:buClr>
              <a:buSzPct val="100000"/>
              <a:buFont typeface="Tahoma"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66FF66"/>
                </a:solidFill>
                <a:latin typeface="Tahoma" charset="0"/>
                <a:ea typeface="Arial Unicode MS" charset="0"/>
                <a:cs typeface="Arial Unicode MS" charset="0"/>
              </a:rPr>
              <a:t> land motion of tide gauges for SL rise</a:t>
            </a:r>
          </a:p>
        </p:txBody>
      </p:sp>
      <p:pic>
        <p:nvPicPr>
          <p:cNvPr id="357383" name="Picture 7"/>
          <p:cNvPicPr>
            <a:picLocks noChangeAspect="1" noChangeArrowheads="1"/>
          </p:cNvPicPr>
          <p:nvPr/>
        </p:nvPicPr>
        <p:blipFill>
          <a:blip r:embed="rId4" cstate="print"/>
          <a:srcRect l="30481" t="32246" r="13029" b="16119"/>
          <a:stretch>
            <a:fillRect/>
          </a:stretch>
        </p:blipFill>
        <p:spPr bwMode="auto">
          <a:xfrm>
            <a:off x="35496" y="3460750"/>
            <a:ext cx="3971925" cy="2936875"/>
          </a:xfrm>
          <a:prstGeom prst="rect">
            <a:avLst/>
          </a:prstGeom>
          <a:noFill/>
          <a:ln w="9525">
            <a:noFill/>
            <a:round/>
            <a:headEnd/>
            <a:tailEnd/>
          </a:ln>
        </p:spPr>
      </p:pic>
      <p:sp>
        <p:nvSpPr>
          <p:cNvPr id="7" name="Title 6"/>
          <p:cNvSpPr>
            <a:spLocks noGrp="1"/>
          </p:cNvSpPr>
          <p:nvPr>
            <p:ph type="title"/>
          </p:nvPr>
        </p:nvSpPr>
        <p:spPr>
          <a:xfrm>
            <a:off x="0" y="404664"/>
            <a:ext cx="5105400" cy="1219200"/>
          </a:xfrm>
        </p:spPr>
        <p:txBody>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smtClean="0">
                <a:solidFill>
                  <a:srgbClr val="FF9900"/>
                </a:solidFill>
                <a:effectLst/>
                <a:latin typeface="Tahoma" charset="0"/>
                <a:ea typeface="Arial Unicode MS" charset="0"/>
                <a:cs typeface="Arial Unicode MS" charset="0"/>
              </a:rPr>
              <a:t>Remote sensing (satellites)</a:t>
            </a:r>
            <a:br>
              <a:rPr lang="en-GB" sz="2800" dirty="0" smtClean="0">
                <a:solidFill>
                  <a:srgbClr val="FF9900"/>
                </a:solidFill>
                <a:effectLst/>
                <a:latin typeface="Tahoma" charset="0"/>
                <a:ea typeface="Arial Unicode MS" charset="0"/>
                <a:cs typeface="Arial Unicode MS" charset="0"/>
              </a:rPr>
            </a:br>
            <a:r>
              <a:rPr lang="en-GB" sz="2800" dirty="0" smtClean="0">
                <a:solidFill>
                  <a:srgbClr val="FFFF00"/>
                </a:solidFill>
                <a:effectLst/>
                <a:latin typeface="Tahoma" charset="0"/>
                <a:ea typeface="Arial Unicode MS" charset="0"/>
                <a:cs typeface="Arial Unicode MS" charset="0"/>
              </a:rPr>
              <a:t>Sea surface height: Altimetry</a:t>
            </a:r>
            <a:r>
              <a:rPr lang="en-GB" dirty="0" smtClean="0">
                <a:solidFill>
                  <a:srgbClr val="FFFF00"/>
                </a:solidFill>
                <a:latin typeface="Tahoma" charset="0"/>
                <a:ea typeface="Arial Unicode MS" charset="0"/>
                <a:cs typeface="Arial Unicode MS" charset="0"/>
              </a:rPr>
              <a:t/>
            </a:r>
            <a:br>
              <a:rPr lang="en-GB" dirty="0" smtClean="0">
                <a:solidFill>
                  <a:srgbClr val="FFFF00"/>
                </a:solidFill>
                <a:latin typeface="Tahoma" charset="0"/>
                <a:ea typeface="Arial Unicode MS" charset="0"/>
                <a:cs typeface="Arial Unicode MS" charset="0"/>
              </a:rPr>
            </a:b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357382"/>
                                        </p:tgtEl>
                                        <p:attrNameLst>
                                          <p:attrName>style.visibility</p:attrName>
                                        </p:attrNameLst>
                                      </p:cBhvr>
                                      <p:to>
                                        <p:strVal val="visible"/>
                                      </p:to>
                                    </p:set>
                                  </p:childTnLst>
                                </p:cTn>
                              </p:par>
                            </p:childTnLst>
                          </p:cTn>
                        </p:par>
                        <p:par>
                          <p:cTn id="7" fill="hold">
                            <p:stCondLst>
                              <p:cond delay="0"/>
                            </p:stCondLst>
                            <p:childTnLst>
                              <p:par>
                                <p:cTn id="8" presetID="1" presetClass="entr" fill="hold" nodeType="afterEffect">
                                  <p:stCondLst>
                                    <p:cond delay="0"/>
                                  </p:stCondLst>
                                  <p:childTnLst>
                                    <p:set>
                                      <p:cBhvr additive="repl">
                                        <p:cTn id="9" dur="1" fill="hold">
                                          <p:stCondLst>
                                            <p:cond delay="0"/>
                                          </p:stCondLst>
                                        </p:cTn>
                                        <p:tgtEl>
                                          <p:spTgt spid="357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093788" y="884238"/>
            <a:ext cx="152400" cy="381000"/>
          </a:xfrm>
          <a:prstGeom prst="rect">
            <a:avLst/>
          </a:prstGeom>
          <a:noFill/>
          <a:ln w="9525">
            <a:noFill/>
            <a:miter lim="800000"/>
            <a:headEnd/>
            <a:tailEnd/>
          </a:ln>
        </p:spPr>
        <p:txBody>
          <a:bodyPr wrap="none" lIns="75749" tIns="37874" rIns="75749" bIns="37874">
            <a:prstTxWarp prst="textNoShape">
              <a:avLst/>
            </a:prstTxWarp>
            <a:spAutoFit/>
          </a:bodyPr>
          <a:lstStyle/>
          <a:p>
            <a:pPr defTabSz="757238"/>
            <a:endParaRPr lang="en-US" sz="2000">
              <a:latin typeface="Times New Roman" charset="0"/>
            </a:endParaRPr>
          </a:p>
        </p:txBody>
      </p:sp>
      <p:pic>
        <p:nvPicPr>
          <p:cNvPr id="26627" name="Picture 3" descr="nat_geo_north_512"/>
          <p:cNvPicPr>
            <a:picLocks noChangeAspect="1" noChangeArrowheads="1"/>
          </p:cNvPicPr>
          <p:nvPr/>
        </p:nvPicPr>
        <p:blipFill>
          <a:blip r:embed="rId3" cstate="print"/>
          <a:srcRect/>
          <a:stretch>
            <a:fillRect/>
          </a:stretch>
        </p:blipFill>
        <p:spPr bwMode="auto">
          <a:xfrm>
            <a:off x="5446713" y="2362200"/>
            <a:ext cx="3733800" cy="3962400"/>
          </a:xfrm>
          <a:prstGeom prst="rect">
            <a:avLst/>
          </a:prstGeom>
          <a:noFill/>
          <a:ln w="9525">
            <a:noFill/>
            <a:miter lim="800000"/>
            <a:headEnd/>
            <a:tailEnd/>
          </a:ln>
        </p:spPr>
      </p:pic>
      <p:pic>
        <p:nvPicPr>
          <p:cNvPr id="26628" name="Picture 4" descr="gulfstream"/>
          <p:cNvPicPr>
            <a:picLocks noChangeAspect="1" noChangeArrowheads="1"/>
          </p:cNvPicPr>
          <p:nvPr/>
        </p:nvPicPr>
        <p:blipFill>
          <a:blip r:embed="rId4" cstate="print">
            <a:lum bright="-6000"/>
          </a:blip>
          <a:srcRect/>
          <a:stretch>
            <a:fillRect/>
          </a:stretch>
        </p:blipFill>
        <p:spPr bwMode="auto">
          <a:xfrm>
            <a:off x="117475" y="2362200"/>
            <a:ext cx="3663950" cy="3886200"/>
          </a:xfrm>
          <a:prstGeom prst="rect">
            <a:avLst/>
          </a:prstGeom>
          <a:noFill/>
          <a:ln w="9525">
            <a:noFill/>
            <a:miter lim="800000"/>
            <a:headEnd/>
            <a:tailEnd/>
          </a:ln>
        </p:spPr>
      </p:pic>
      <p:sp>
        <p:nvSpPr>
          <p:cNvPr id="26629" name="Text Box 6"/>
          <p:cNvSpPr txBox="1">
            <a:spLocks noChangeArrowheads="1"/>
          </p:cNvSpPr>
          <p:nvPr/>
        </p:nvSpPr>
        <p:spPr bwMode="auto">
          <a:xfrm>
            <a:off x="204788" y="2057400"/>
            <a:ext cx="8558212" cy="381000"/>
          </a:xfrm>
          <a:prstGeom prst="rect">
            <a:avLst/>
          </a:prstGeom>
          <a:noFill/>
          <a:ln w="9525">
            <a:noFill/>
            <a:miter lim="800000"/>
            <a:headEnd/>
            <a:tailEnd/>
          </a:ln>
        </p:spPr>
        <p:txBody>
          <a:bodyPr wrap="none" lIns="75749" tIns="37874" rIns="75749" bIns="37874">
            <a:prstTxWarp prst="textNoShape">
              <a:avLst/>
            </a:prstTxWarp>
            <a:spAutoFit/>
          </a:bodyPr>
          <a:lstStyle/>
          <a:p>
            <a:pPr defTabSz="757238"/>
            <a:r>
              <a:rPr lang="de-DE" sz="2000">
                <a:solidFill>
                  <a:srgbClr val="D60093"/>
                </a:solidFill>
              </a:rPr>
              <a:t>   Gulfstream temperature                                    spring plankton bloom </a:t>
            </a:r>
          </a:p>
        </p:txBody>
      </p:sp>
      <p:sp>
        <p:nvSpPr>
          <p:cNvPr id="26630" name="Text Box 8"/>
          <p:cNvSpPr txBox="1">
            <a:spLocks noChangeArrowheads="1"/>
          </p:cNvSpPr>
          <p:nvPr/>
        </p:nvSpPr>
        <p:spPr bwMode="auto">
          <a:xfrm>
            <a:off x="0" y="990600"/>
            <a:ext cx="4267200" cy="999817"/>
          </a:xfrm>
          <a:prstGeom prst="rect">
            <a:avLst/>
          </a:prstGeom>
          <a:noFill/>
          <a:ln w="9525">
            <a:noFill/>
            <a:miter lim="800000"/>
            <a:headEnd/>
            <a:tailEnd/>
          </a:ln>
        </p:spPr>
        <p:txBody>
          <a:bodyPr wrap="square" lIns="75749" tIns="37874" rIns="75749" bIns="37874">
            <a:prstTxWarp prst="textNoShape">
              <a:avLst/>
            </a:prstTxWarp>
            <a:spAutoFit/>
          </a:bodyPr>
          <a:lstStyle/>
          <a:p>
            <a:pPr defTabSz="757238"/>
            <a:r>
              <a:rPr lang="de-DE" sz="2000" dirty="0" err="1">
                <a:solidFill>
                  <a:srgbClr val="FFFFFF"/>
                </a:solidFill>
              </a:rPr>
              <a:t>Sea</a:t>
            </a:r>
            <a:r>
              <a:rPr lang="de-DE" sz="2000" dirty="0">
                <a:solidFill>
                  <a:srgbClr val="FFFFFF"/>
                </a:solidFill>
              </a:rPr>
              <a:t> </a:t>
            </a:r>
            <a:r>
              <a:rPr lang="de-DE" sz="2000" dirty="0" err="1">
                <a:solidFill>
                  <a:srgbClr val="FFFFFF"/>
                </a:solidFill>
              </a:rPr>
              <a:t>surface</a:t>
            </a:r>
            <a:r>
              <a:rPr lang="de-DE" sz="2000" dirty="0">
                <a:solidFill>
                  <a:srgbClr val="FFFFFF"/>
                </a:solidFill>
              </a:rPr>
              <a:t> </a:t>
            </a:r>
            <a:r>
              <a:rPr lang="de-DE" sz="2000" dirty="0" err="1">
                <a:solidFill>
                  <a:srgbClr val="FFFFFF"/>
                </a:solidFill>
              </a:rPr>
              <a:t>temperature</a:t>
            </a:r>
            <a:r>
              <a:rPr lang="de-DE" sz="2000" dirty="0">
                <a:solidFill>
                  <a:srgbClr val="FFFFFF"/>
                </a:solidFill>
              </a:rPr>
              <a:t> </a:t>
            </a:r>
            <a:r>
              <a:rPr lang="de-DE" sz="2000" dirty="0" err="1">
                <a:solidFill>
                  <a:srgbClr val="FFFFFF"/>
                </a:solidFill>
              </a:rPr>
              <a:t>from</a:t>
            </a:r>
            <a:r>
              <a:rPr lang="de-DE" sz="2000" dirty="0">
                <a:solidFill>
                  <a:srgbClr val="FFFFFF"/>
                </a:solidFill>
              </a:rPr>
              <a:t> </a:t>
            </a:r>
            <a:r>
              <a:rPr lang="de-DE" sz="2000" dirty="0" err="1">
                <a:solidFill>
                  <a:srgbClr val="FFFFFF"/>
                </a:solidFill>
              </a:rPr>
              <a:t>infrared</a:t>
            </a:r>
            <a:r>
              <a:rPr lang="de-DE" sz="2000" dirty="0">
                <a:solidFill>
                  <a:srgbClr val="FFFFFF"/>
                </a:solidFill>
              </a:rPr>
              <a:t> and </a:t>
            </a:r>
            <a:r>
              <a:rPr lang="de-DE" sz="2000" dirty="0" err="1">
                <a:solidFill>
                  <a:srgbClr val="FFFFFF"/>
                </a:solidFill>
              </a:rPr>
              <a:t>now</a:t>
            </a:r>
            <a:r>
              <a:rPr lang="de-DE" sz="2000" dirty="0">
                <a:solidFill>
                  <a:srgbClr val="FFFFFF"/>
                </a:solidFill>
              </a:rPr>
              <a:t> also </a:t>
            </a:r>
            <a:r>
              <a:rPr lang="de-DE" sz="2000" dirty="0" err="1">
                <a:solidFill>
                  <a:srgbClr val="FFFFFF"/>
                </a:solidFill>
              </a:rPr>
              <a:t>microwave</a:t>
            </a:r>
            <a:r>
              <a:rPr lang="de-DE" sz="2000" dirty="0">
                <a:solidFill>
                  <a:srgbClr val="FFFFFF"/>
                </a:solidFill>
              </a:rPr>
              <a:t> </a:t>
            </a:r>
            <a:r>
              <a:rPr lang="de-DE" sz="2000" dirty="0" err="1">
                <a:solidFill>
                  <a:srgbClr val="FFFFFF"/>
                </a:solidFill>
              </a:rPr>
              <a:t>imaging</a:t>
            </a:r>
            <a:r>
              <a:rPr lang="de-DE" sz="2000" dirty="0">
                <a:solidFill>
                  <a:srgbClr val="FFFFFF"/>
                </a:solidFill>
              </a:rPr>
              <a:t>.</a:t>
            </a:r>
          </a:p>
          <a:p>
            <a:pPr defTabSz="757238"/>
            <a:r>
              <a:rPr lang="de-DE" sz="2000" dirty="0" err="1">
                <a:solidFill>
                  <a:srgbClr val="FFFFFF"/>
                </a:solidFill>
              </a:rPr>
              <a:t>Senses</a:t>
            </a:r>
            <a:r>
              <a:rPr lang="de-DE" sz="2000" dirty="0">
                <a:solidFill>
                  <a:srgbClr val="FFFFFF"/>
                </a:solidFill>
              </a:rPr>
              <a:t> </a:t>
            </a:r>
            <a:r>
              <a:rPr lang="de-DE" sz="2000" dirty="0" err="1">
                <a:solidFill>
                  <a:srgbClr val="FFFFFF"/>
                </a:solidFill>
              </a:rPr>
              <a:t>only</a:t>
            </a:r>
            <a:r>
              <a:rPr lang="de-DE" sz="2000" dirty="0">
                <a:solidFill>
                  <a:srgbClr val="FFFFFF"/>
                </a:solidFill>
              </a:rPr>
              <a:t> “</a:t>
            </a:r>
            <a:r>
              <a:rPr lang="de-DE" sz="2000" dirty="0" err="1">
                <a:solidFill>
                  <a:srgbClr val="FFFFFF"/>
                </a:solidFill>
              </a:rPr>
              <a:t>skin</a:t>
            </a:r>
            <a:r>
              <a:rPr lang="de-DE" sz="2000" dirty="0">
                <a:solidFill>
                  <a:srgbClr val="FFFFFF"/>
                </a:solidFill>
              </a:rPr>
              <a:t> </a:t>
            </a:r>
            <a:r>
              <a:rPr lang="de-DE" sz="2000" dirty="0" err="1">
                <a:solidFill>
                  <a:srgbClr val="FFFFFF"/>
                </a:solidFill>
              </a:rPr>
              <a:t>temperature</a:t>
            </a:r>
            <a:r>
              <a:rPr lang="de-DE" sz="2000" dirty="0">
                <a:solidFill>
                  <a:srgbClr val="FFFFFF"/>
                </a:solidFill>
              </a:rPr>
              <a:t>“</a:t>
            </a:r>
          </a:p>
        </p:txBody>
      </p:sp>
      <p:sp>
        <p:nvSpPr>
          <p:cNvPr id="26631" name="Text Box 9"/>
          <p:cNvSpPr txBox="1">
            <a:spLocks noChangeArrowheads="1"/>
          </p:cNvSpPr>
          <p:nvPr/>
        </p:nvSpPr>
        <p:spPr bwMode="auto">
          <a:xfrm>
            <a:off x="4419600" y="990600"/>
            <a:ext cx="4724400" cy="1015663"/>
          </a:xfrm>
          <a:prstGeom prst="rect">
            <a:avLst/>
          </a:prstGeom>
          <a:noFill/>
          <a:ln w="9525">
            <a:noFill/>
            <a:miter lim="800000"/>
            <a:headEnd/>
            <a:tailEnd/>
          </a:ln>
        </p:spPr>
        <p:txBody>
          <a:bodyPr wrap="square">
            <a:prstTxWarp prst="textNoShape">
              <a:avLst/>
            </a:prstTxWarp>
            <a:spAutoFit/>
          </a:bodyPr>
          <a:lstStyle/>
          <a:p>
            <a:r>
              <a:rPr lang="de-DE" sz="2000" dirty="0">
                <a:solidFill>
                  <a:srgbClr val="FFCC00"/>
                </a:solidFill>
              </a:rPr>
              <a:t>Color </a:t>
            </a:r>
            <a:r>
              <a:rPr lang="de-DE" sz="2000" dirty="0" err="1">
                <a:solidFill>
                  <a:srgbClr val="FFCC00"/>
                </a:solidFill>
              </a:rPr>
              <a:t>gives</a:t>
            </a:r>
            <a:r>
              <a:rPr lang="de-DE" sz="2000" dirty="0">
                <a:solidFill>
                  <a:srgbClr val="FFCC00"/>
                </a:solidFill>
              </a:rPr>
              <a:t> </a:t>
            </a:r>
            <a:r>
              <a:rPr lang="de-DE" sz="2000" dirty="0" err="1">
                <a:solidFill>
                  <a:srgbClr val="FFCC00"/>
                </a:solidFill>
              </a:rPr>
              <a:t>surface</a:t>
            </a:r>
            <a:r>
              <a:rPr lang="de-DE" sz="2000" dirty="0">
                <a:solidFill>
                  <a:srgbClr val="FFCC00"/>
                </a:solidFill>
              </a:rPr>
              <a:t> </a:t>
            </a:r>
            <a:r>
              <a:rPr lang="de-DE" sz="2000" dirty="0" err="1">
                <a:solidFill>
                  <a:srgbClr val="FFCC00"/>
                </a:solidFill>
              </a:rPr>
              <a:t>chlorophyll</a:t>
            </a:r>
            <a:r>
              <a:rPr lang="de-DE" sz="2000" dirty="0">
                <a:solidFill>
                  <a:srgbClr val="FFCC00"/>
                </a:solidFill>
              </a:rPr>
              <a:t> and </a:t>
            </a:r>
            <a:r>
              <a:rPr lang="de-DE" sz="2000" dirty="0" err="1">
                <a:solidFill>
                  <a:srgbClr val="FFCC00"/>
                </a:solidFill>
              </a:rPr>
              <a:t>other</a:t>
            </a:r>
            <a:r>
              <a:rPr lang="de-DE" sz="2000" dirty="0">
                <a:solidFill>
                  <a:srgbClr val="FFCC00"/>
                </a:solidFill>
              </a:rPr>
              <a:t> </a:t>
            </a:r>
            <a:r>
              <a:rPr lang="de-DE" sz="2000" dirty="0" err="1">
                <a:solidFill>
                  <a:srgbClr val="FFCC00"/>
                </a:solidFill>
              </a:rPr>
              <a:t>parameters</a:t>
            </a:r>
            <a:r>
              <a:rPr lang="de-DE" sz="2000" dirty="0">
                <a:solidFill>
                  <a:srgbClr val="FFCC00"/>
                </a:solidFill>
              </a:rPr>
              <a:t>. </a:t>
            </a:r>
            <a:r>
              <a:rPr lang="de-DE" sz="2000" dirty="0" err="1">
                <a:solidFill>
                  <a:srgbClr val="FFCC00"/>
                </a:solidFill>
              </a:rPr>
              <a:t>Calibrations</a:t>
            </a:r>
            <a:r>
              <a:rPr lang="de-DE" sz="2000" dirty="0">
                <a:solidFill>
                  <a:srgbClr val="FFCC00"/>
                </a:solidFill>
              </a:rPr>
              <a:t> </a:t>
            </a:r>
            <a:r>
              <a:rPr lang="de-DE" sz="2000" dirty="0" err="1">
                <a:solidFill>
                  <a:srgbClr val="FFCC00"/>
                </a:solidFill>
              </a:rPr>
              <a:t>are</a:t>
            </a:r>
            <a:r>
              <a:rPr lang="de-DE" sz="2000" dirty="0">
                <a:solidFill>
                  <a:srgbClr val="FFCC00"/>
                </a:solidFill>
              </a:rPr>
              <a:t> still </a:t>
            </a:r>
            <a:r>
              <a:rPr lang="de-DE" sz="2000" dirty="0" err="1">
                <a:solidFill>
                  <a:srgbClr val="FFCC00"/>
                </a:solidFill>
              </a:rPr>
              <a:t>uncertain</a:t>
            </a:r>
            <a:r>
              <a:rPr lang="de-DE" sz="2000" dirty="0">
                <a:solidFill>
                  <a:srgbClr val="FFCC00"/>
                </a:solidFill>
              </a:rPr>
              <a:t> and </a:t>
            </a:r>
            <a:r>
              <a:rPr lang="de-DE" sz="2000" dirty="0" err="1">
                <a:solidFill>
                  <a:srgbClr val="FFCC00"/>
                </a:solidFill>
              </a:rPr>
              <a:t>cannot</a:t>
            </a:r>
            <a:r>
              <a:rPr lang="de-DE" sz="2000" dirty="0">
                <a:solidFill>
                  <a:srgbClr val="FFCC00"/>
                </a:solidFill>
              </a:rPr>
              <a:t> </a:t>
            </a:r>
            <a:r>
              <a:rPr lang="de-DE" sz="2000" dirty="0" err="1">
                <a:solidFill>
                  <a:srgbClr val="FFCC00"/>
                </a:solidFill>
              </a:rPr>
              <a:t>see</a:t>
            </a:r>
            <a:r>
              <a:rPr lang="de-DE" sz="2000" dirty="0">
                <a:solidFill>
                  <a:srgbClr val="FFCC00"/>
                </a:solidFill>
              </a:rPr>
              <a:t> </a:t>
            </a:r>
            <a:r>
              <a:rPr lang="de-DE" sz="2000" dirty="0" err="1">
                <a:solidFill>
                  <a:srgbClr val="FFCC00"/>
                </a:solidFill>
              </a:rPr>
              <a:t>subsurface</a:t>
            </a:r>
            <a:r>
              <a:rPr lang="de-DE" sz="2000" dirty="0">
                <a:solidFill>
                  <a:srgbClr val="FFCC00"/>
                </a:solidFill>
              </a:rPr>
              <a:t> </a:t>
            </a:r>
            <a:r>
              <a:rPr lang="de-DE" sz="2000" dirty="0" err="1">
                <a:solidFill>
                  <a:srgbClr val="FFCC00"/>
                </a:solidFill>
              </a:rPr>
              <a:t>content</a:t>
            </a:r>
            <a:endParaRPr lang="de-DE" sz="2000" dirty="0">
              <a:solidFill>
                <a:srgbClr val="FFCC00"/>
              </a:solidFill>
            </a:endParaRPr>
          </a:p>
        </p:txBody>
      </p:sp>
      <p:sp>
        <p:nvSpPr>
          <p:cNvPr id="26634" name="Rectangle 12"/>
          <p:cNvSpPr>
            <a:spLocks noChangeArrowheads="1"/>
          </p:cNvSpPr>
          <p:nvPr/>
        </p:nvSpPr>
        <p:spPr bwMode="auto">
          <a:xfrm>
            <a:off x="152400" y="6324600"/>
            <a:ext cx="8948738" cy="457200"/>
          </a:xfrm>
          <a:prstGeom prst="rect">
            <a:avLst/>
          </a:prstGeom>
          <a:noFill/>
          <a:ln w="9525">
            <a:noFill/>
            <a:miter lim="800000"/>
            <a:headEnd/>
            <a:tailEnd/>
          </a:ln>
        </p:spPr>
        <p:txBody>
          <a:bodyPr wrap="none">
            <a:prstTxWarp prst="textNoShape">
              <a:avLst/>
            </a:prstTxWarp>
            <a:spAutoFit/>
          </a:bodyPr>
          <a:lstStyle/>
          <a:p>
            <a:r>
              <a:rPr lang="en-GB">
                <a:solidFill>
                  <a:srgbClr val="FFFF00"/>
                </a:solidFill>
                <a:latin typeface="Tahoma" charset="0"/>
                <a:ea typeface="Arial Unicode MS" charset="0"/>
                <a:cs typeface="Arial Unicode MS" charset="0"/>
              </a:rPr>
              <a:t>and other quantities (wind, ice, waves, mass, salinity,….)</a:t>
            </a:r>
            <a:endParaRPr lang="en-US">
              <a:solidFill>
                <a:srgbClr val="FFFF00"/>
              </a:solidFill>
              <a:latin typeface="Tahoma" charset="0"/>
              <a:ea typeface="Arial Unicode MS" charset="0"/>
              <a:cs typeface="Arial Unicode MS" charset="0"/>
            </a:endParaRPr>
          </a:p>
        </p:txBody>
      </p:sp>
      <p:sp>
        <p:nvSpPr>
          <p:cNvPr id="11" name="Title 10"/>
          <p:cNvSpPr>
            <a:spLocks noGrp="1"/>
          </p:cNvSpPr>
          <p:nvPr>
            <p:ph type="title"/>
          </p:nvPr>
        </p:nvSpPr>
        <p:spPr>
          <a:xfrm>
            <a:off x="914400" y="603920"/>
            <a:ext cx="7772400" cy="304800"/>
          </a:xfrm>
        </p:spPr>
        <p:txBody>
          <a:bodyPr/>
          <a:lstStyle/>
          <a:p>
            <a:r>
              <a:rPr lang="en-GB" sz="2400" b="1" dirty="0" smtClean="0">
                <a:solidFill>
                  <a:srgbClr val="FFFF00"/>
                </a:solidFill>
                <a:effectLst/>
                <a:latin typeface="Tahoma" charset="0"/>
                <a:ea typeface="Arial Unicode MS" charset="0"/>
                <a:cs typeface="Arial Unicode MS" charset="0"/>
              </a:rPr>
              <a:t>Remote sensing</a:t>
            </a:r>
            <a:br>
              <a:rPr lang="en-GB" sz="2400" b="1" dirty="0" smtClean="0">
                <a:solidFill>
                  <a:srgbClr val="FFFF00"/>
                </a:solidFill>
                <a:effectLst/>
                <a:latin typeface="Tahoma" charset="0"/>
                <a:ea typeface="Arial Unicode MS" charset="0"/>
                <a:cs typeface="Arial Unicode MS" charset="0"/>
              </a:rPr>
            </a:br>
            <a:r>
              <a:rPr lang="en-GB" sz="2400" b="1" dirty="0" smtClean="0">
                <a:solidFill>
                  <a:srgbClr val="FFFF00"/>
                </a:solidFill>
                <a:effectLst/>
                <a:latin typeface="Tahoma" charset="0"/>
                <a:ea typeface="Arial Unicode MS" charset="0"/>
                <a:cs typeface="Arial Unicode MS" charset="0"/>
              </a:rPr>
              <a:t>SST</a:t>
            </a:r>
            <a:r>
              <a:rPr lang="en-US" sz="2400" b="1" dirty="0" smtClean="0">
                <a:solidFill>
                  <a:srgbClr val="FFFF00"/>
                </a:solidFill>
                <a:effectLst/>
                <a:latin typeface="Tahoma" charset="0"/>
                <a:ea typeface="Arial Unicode MS" charset="0"/>
                <a:cs typeface="Arial Unicode MS" charset="0"/>
              </a:rPr>
              <a:t>					Ocean Color</a:t>
            </a:r>
            <a:endParaRPr lang="en-US" sz="2400" b="1" dirty="0">
              <a:effectLst/>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FG00_03"/>
          <p:cNvPicPr>
            <a:picLocks noChangeAspect="1" noChangeArrowheads="1"/>
          </p:cNvPicPr>
          <p:nvPr/>
        </p:nvPicPr>
        <p:blipFill>
          <a:blip r:embed="rId3" cstate="print"/>
          <a:srcRect l="15384" t="8101" r="15385" b="9740"/>
          <a:stretch>
            <a:fillRect/>
          </a:stretch>
        </p:blipFill>
        <p:spPr bwMode="auto">
          <a:xfrm>
            <a:off x="7162800" y="304800"/>
            <a:ext cx="1524000" cy="1501775"/>
          </a:xfrm>
          <a:prstGeom prst="rect">
            <a:avLst/>
          </a:prstGeom>
          <a:noFill/>
          <a:ln w="9525">
            <a:noFill/>
            <a:miter lim="800000"/>
            <a:headEnd/>
            <a:tailEnd/>
          </a:ln>
        </p:spPr>
      </p:pic>
      <p:sp>
        <p:nvSpPr>
          <p:cNvPr id="3075" name="Text Box 10"/>
          <p:cNvSpPr txBox="1">
            <a:spLocks noChangeArrowheads="1"/>
          </p:cNvSpPr>
          <p:nvPr/>
        </p:nvSpPr>
        <p:spPr bwMode="auto">
          <a:xfrm>
            <a:off x="381000" y="685800"/>
            <a:ext cx="6324600" cy="1066800"/>
          </a:xfrm>
          <a:prstGeom prst="rect">
            <a:avLst/>
          </a:prstGeom>
          <a:noFill/>
          <a:ln w="9525">
            <a:noFill/>
            <a:miter lim="800000"/>
            <a:headEnd/>
            <a:tailEnd/>
          </a:ln>
        </p:spPr>
        <p:txBody>
          <a:bodyPr>
            <a:spAutoFit/>
          </a:bodyPr>
          <a:lstStyle/>
          <a:p>
            <a:r>
              <a:rPr lang="en-US" sz="3200">
                <a:solidFill>
                  <a:schemeClr val="accent2"/>
                </a:solidFill>
              </a:rPr>
              <a:t>What is the best way to observe the ocean?</a:t>
            </a:r>
          </a:p>
        </p:txBody>
      </p:sp>
      <p:sp>
        <p:nvSpPr>
          <p:cNvPr id="11275" name="Text Box 11"/>
          <p:cNvSpPr txBox="1">
            <a:spLocks noChangeArrowheads="1"/>
          </p:cNvSpPr>
          <p:nvPr/>
        </p:nvSpPr>
        <p:spPr bwMode="auto">
          <a:xfrm>
            <a:off x="685800" y="3048000"/>
            <a:ext cx="6589713" cy="457200"/>
          </a:xfrm>
          <a:prstGeom prst="rect">
            <a:avLst/>
          </a:prstGeom>
          <a:noFill/>
          <a:ln w="9525">
            <a:noFill/>
            <a:miter lim="800000"/>
            <a:headEnd/>
            <a:tailEnd/>
          </a:ln>
        </p:spPr>
        <p:txBody>
          <a:bodyPr wrap="none">
            <a:spAutoFit/>
          </a:bodyPr>
          <a:lstStyle/>
          <a:p>
            <a:r>
              <a:rPr lang="en-US" sz="2400"/>
              <a:t>How was the ocean observed so far…</a:t>
            </a:r>
          </a:p>
        </p:txBody>
      </p:sp>
      <p:sp>
        <p:nvSpPr>
          <p:cNvPr id="11276" name="Text Box 12"/>
          <p:cNvSpPr txBox="1">
            <a:spLocks noChangeArrowheads="1"/>
          </p:cNvSpPr>
          <p:nvPr/>
        </p:nvSpPr>
        <p:spPr bwMode="auto">
          <a:xfrm>
            <a:off x="685800" y="3870325"/>
            <a:ext cx="4806950" cy="457200"/>
          </a:xfrm>
          <a:prstGeom prst="rect">
            <a:avLst/>
          </a:prstGeom>
          <a:noFill/>
          <a:ln w="9525">
            <a:noFill/>
            <a:miter lim="800000"/>
            <a:headEnd/>
            <a:tailEnd/>
          </a:ln>
        </p:spPr>
        <p:txBody>
          <a:bodyPr wrap="none">
            <a:spAutoFit/>
          </a:bodyPr>
          <a:lstStyle/>
          <a:p>
            <a:r>
              <a:rPr lang="en-US" sz="2400"/>
              <a:t>What processes to observe</a:t>
            </a:r>
          </a:p>
        </p:txBody>
      </p:sp>
      <p:sp>
        <p:nvSpPr>
          <p:cNvPr id="11277" name="Text Box 13"/>
          <p:cNvSpPr txBox="1">
            <a:spLocks noChangeArrowheads="1"/>
          </p:cNvSpPr>
          <p:nvPr/>
        </p:nvSpPr>
        <p:spPr bwMode="auto">
          <a:xfrm>
            <a:off x="685800" y="4403725"/>
            <a:ext cx="5672138" cy="457200"/>
          </a:xfrm>
          <a:prstGeom prst="rect">
            <a:avLst/>
          </a:prstGeom>
          <a:noFill/>
          <a:ln w="9525">
            <a:noFill/>
            <a:miter lim="800000"/>
            <a:headEnd/>
            <a:tailEnd/>
          </a:ln>
        </p:spPr>
        <p:txBody>
          <a:bodyPr wrap="none">
            <a:spAutoFit/>
          </a:bodyPr>
          <a:lstStyle/>
          <a:p>
            <a:r>
              <a:rPr lang="en-US" sz="2400"/>
              <a:t>What technologies are available</a:t>
            </a:r>
          </a:p>
        </p:txBody>
      </p:sp>
      <p:sp>
        <p:nvSpPr>
          <p:cNvPr id="11278" name="Line 14"/>
          <p:cNvSpPr>
            <a:spLocks noChangeShapeType="1"/>
          </p:cNvSpPr>
          <p:nvPr/>
        </p:nvSpPr>
        <p:spPr bwMode="auto">
          <a:xfrm>
            <a:off x="6407150" y="3946525"/>
            <a:ext cx="0" cy="838200"/>
          </a:xfrm>
          <a:prstGeom prst="line">
            <a:avLst/>
          </a:prstGeom>
          <a:noFill/>
          <a:ln w="28575">
            <a:solidFill>
              <a:srgbClr val="FF0000"/>
            </a:solidFill>
            <a:round/>
            <a:headEnd/>
            <a:tailEnd/>
          </a:ln>
        </p:spPr>
        <p:txBody>
          <a:bodyPr/>
          <a:lstStyle/>
          <a:p>
            <a:endParaRPr lang="en-US"/>
          </a:p>
        </p:txBody>
      </p:sp>
      <p:sp>
        <p:nvSpPr>
          <p:cNvPr id="11279" name="Text Box 15"/>
          <p:cNvSpPr txBox="1">
            <a:spLocks noChangeArrowheads="1"/>
          </p:cNvSpPr>
          <p:nvPr/>
        </p:nvSpPr>
        <p:spPr bwMode="auto">
          <a:xfrm>
            <a:off x="6407150" y="4143375"/>
            <a:ext cx="2505075" cy="336550"/>
          </a:xfrm>
          <a:prstGeom prst="rect">
            <a:avLst/>
          </a:prstGeom>
          <a:noFill/>
          <a:ln w="9525">
            <a:noFill/>
            <a:miter lim="800000"/>
            <a:headEnd/>
            <a:tailEnd/>
          </a:ln>
        </p:spPr>
        <p:txBody>
          <a:bodyPr wrap="none">
            <a:spAutoFit/>
          </a:bodyPr>
          <a:lstStyle/>
          <a:p>
            <a:r>
              <a:rPr lang="en-US" sz="1600">
                <a:solidFill>
                  <a:srgbClr val="FF3300"/>
                </a:solidFill>
              </a:rPr>
              <a:t>Who is driving who?</a:t>
            </a:r>
          </a:p>
        </p:txBody>
      </p:sp>
      <p:sp>
        <p:nvSpPr>
          <p:cNvPr id="11280" name="Text Box 16"/>
          <p:cNvSpPr txBox="1">
            <a:spLocks noChangeArrowheads="1"/>
          </p:cNvSpPr>
          <p:nvPr/>
        </p:nvSpPr>
        <p:spPr bwMode="auto">
          <a:xfrm>
            <a:off x="609600" y="5165725"/>
            <a:ext cx="8153400" cy="701675"/>
          </a:xfrm>
          <a:prstGeom prst="rect">
            <a:avLst/>
          </a:prstGeom>
          <a:noFill/>
          <a:ln w="9525">
            <a:noFill/>
            <a:miter lim="800000"/>
            <a:headEnd/>
            <a:tailEnd/>
          </a:ln>
        </p:spPr>
        <p:txBody>
          <a:bodyPr>
            <a:spAutoFit/>
          </a:bodyPr>
          <a:lstStyle/>
          <a:p>
            <a:r>
              <a:rPr lang="en-US" sz="2000"/>
              <a:t>How does our understanding of the ocean change our future observation strategies? </a:t>
            </a:r>
          </a:p>
        </p:txBody>
      </p:sp>
      <p:sp>
        <p:nvSpPr>
          <p:cNvPr id="11281" name="Text Box 17"/>
          <p:cNvSpPr txBox="1">
            <a:spLocks noChangeArrowheads="1"/>
          </p:cNvSpPr>
          <p:nvPr/>
        </p:nvSpPr>
        <p:spPr bwMode="auto">
          <a:xfrm>
            <a:off x="685800" y="2057400"/>
            <a:ext cx="7467600" cy="822325"/>
          </a:xfrm>
          <a:prstGeom prst="rect">
            <a:avLst/>
          </a:prstGeom>
          <a:noFill/>
          <a:ln w="9525">
            <a:noFill/>
            <a:miter lim="800000"/>
            <a:headEnd/>
            <a:tailEnd/>
          </a:ln>
        </p:spPr>
        <p:txBody>
          <a:bodyPr>
            <a:spAutoFit/>
          </a:bodyPr>
          <a:lstStyle/>
          <a:p>
            <a:r>
              <a:rPr lang="en-US" sz="2400"/>
              <a:t>What are the independent variables of the ocean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5" grpId="0"/>
      <p:bldP spid="11276" grpId="0"/>
      <p:bldP spid="11277" grpId="0"/>
      <p:bldP spid="11278" grpId="0" animBg="1"/>
      <p:bldP spid="11279" grpId="0"/>
      <p:bldP spid="11280" grpId="0"/>
      <p:bldP spid="11281"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ext Box 3"/>
          <p:cNvSpPr txBox="1">
            <a:spLocks noChangeArrowheads="1"/>
          </p:cNvSpPr>
          <p:nvPr/>
        </p:nvSpPr>
        <p:spPr bwMode="auto">
          <a:xfrm>
            <a:off x="324544" y="743743"/>
            <a:ext cx="9144000" cy="4989513"/>
          </a:xfrm>
          <a:prstGeom prst="rect">
            <a:avLst/>
          </a:prstGeom>
          <a:noFill/>
          <a:ln w="9525">
            <a:noFill/>
            <a:round/>
            <a:headEnd/>
            <a:tailEnd/>
          </a:ln>
        </p:spPr>
        <p:txBody>
          <a:bodyPr lIns="90000" tIns="45000" rIns="90000" bIns="45000">
            <a:prstTxWarp prst="textNoShape">
              <a:avLst/>
            </a:prstTxWarp>
          </a:bodyPr>
          <a:lstStyle/>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rPr>
              <a:t>Overview over some satellite-derived products:    </a:t>
            </a:r>
            <a:r>
              <a:rPr lang="en-GB" sz="1800" dirty="0">
                <a:solidFill>
                  <a:srgbClr val="FFFFFF"/>
                </a:solidFill>
                <a:latin typeface="+mn-lt"/>
                <a:ea typeface="Arial Unicode MS" charset="0"/>
                <a:cs typeface="Arial Unicode MS" charset="0"/>
                <a:hlinkClick r:id="rId3"/>
              </a:rPr>
              <a:t>http://podaac.jpl.nasa.gov/</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rPr>
              <a:t>Altimetry:</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hlinkClick r:id="rId4"/>
              </a:rPr>
              <a:t>http://www.aviso.oceanobs.com/</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hlinkClick r:id="rId5"/>
              </a:rPr>
              <a:t>http://las.aviso.oceanobs.com/las/servlets/dataset/</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hlinkClick r:id="rId6" action="ppaction://hlinkfile"/>
              </a:rPr>
              <a:t>ftp://ftp.cls.fr/pub/oceano/AVISO/SSH/duacs/</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rPr>
              <a:t>Ocean </a:t>
            </a:r>
            <a:r>
              <a:rPr lang="en-GB" sz="1800" dirty="0" err="1">
                <a:solidFill>
                  <a:srgbClr val="FFFFFF"/>
                </a:solidFill>
                <a:latin typeface="+mn-lt"/>
                <a:ea typeface="Arial Unicode MS" charset="0"/>
                <a:cs typeface="Arial Unicode MS" charset="0"/>
              </a:rPr>
              <a:t>color</a:t>
            </a:r>
            <a:r>
              <a:rPr lang="en-GB" sz="1800" dirty="0">
                <a:solidFill>
                  <a:srgbClr val="FFFFFF"/>
                </a:solidFill>
                <a:latin typeface="+mn-lt"/>
                <a:ea typeface="Arial Unicode MS" charset="0"/>
                <a:cs typeface="Arial Unicode MS" charset="0"/>
              </a:rPr>
              <a:t> and SST (MODIS, </a:t>
            </a:r>
            <a:r>
              <a:rPr lang="en-GB" sz="1800" dirty="0" err="1">
                <a:solidFill>
                  <a:srgbClr val="FFFFFF"/>
                </a:solidFill>
                <a:latin typeface="+mn-lt"/>
                <a:ea typeface="Arial Unicode MS" charset="0"/>
                <a:cs typeface="Arial Unicode MS" charset="0"/>
              </a:rPr>
              <a:t>SeaWIFS</a:t>
            </a:r>
            <a:r>
              <a:rPr lang="en-GB" sz="1800" dirty="0">
                <a:solidFill>
                  <a:srgbClr val="FFFFFF"/>
                </a:solidFill>
                <a:latin typeface="+mn-lt"/>
                <a:ea typeface="Arial Unicode MS" charset="0"/>
                <a:cs typeface="Arial Unicode MS" charset="0"/>
              </a:rPr>
              <a:t>, ...)    </a:t>
            </a:r>
            <a:r>
              <a:rPr lang="en-GB" sz="1800" dirty="0">
                <a:solidFill>
                  <a:srgbClr val="FFFFFF"/>
                </a:solidFill>
                <a:latin typeface="+mn-lt"/>
                <a:ea typeface="Arial Unicode MS" charset="0"/>
                <a:cs typeface="Arial Unicode MS" charset="0"/>
                <a:hlinkClick r:id="rId7"/>
              </a:rPr>
              <a:t>http://oceancolor.gsfc.nasa.gov/</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rPr>
              <a:t>Ocean surface currents </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rPr>
              <a:t>(using wind, altimetry:)                      </a:t>
            </a:r>
            <a:r>
              <a:rPr lang="en-GB" sz="1800" dirty="0">
                <a:solidFill>
                  <a:srgbClr val="FFFFFF"/>
                </a:solidFill>
                <a:latin typeface="+mn-lt"/>
                <a:ea typeface="Arial Unicode MS" charset="0"/>
                <a:cs typeface="Arial Unicode MS" charset="0"/>
                <a:hlinkClick r:id="rId8"/>
              </a:rPr>
              <a:t>http://www.oscar.noaa.gov/</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rPr>
              <a:t>(from sequential satellite imagery:)  </a:t>
            </a:r>
            <a:r>
              <a:rPr lang="en-GB" sz="1800" dirty="0">
                <a:solidFill>
                  <a:srgbClr val="FFFFFF"/>
                </a:solidFill>
                <a:latin typeface="+mn-lt"/>
                <a:ea typeface="Arial Unicode MS" charset="0"/>
                <a:cs typeface="Arial Unicode MS" charset="0"/>
                <a:hlinkClick r:id="rId9"/>
              </a:rPr>
              <a:t>http://ccar.colorado.edu/research/cali/</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rPr>
              <a:t>GRACE </a:t>
            </a:r>
            <a:r>
              <a:rPr lang="en-GB" sz="1800" dirty="0" err="1">
                <a:solidFill>
                  <a:srgbClr val="FFFFFF"/>
                </a:solidFill>
                <a:latin typeface="+mn-lt"/>
                <a:ea typeface="Arial Unicode MS" charset="0"/>
                <a:cs typeface="Arial Unicode MS" charset="0"/>
              </a:rPr>
              <a:t>gravimetry</a:t>
            </a:r>
            <a:endParaRPr lang="en-GB" sz="1800" dirty="0">
              <a:solidFill>
                <a:srgbClr val="FFFFFF"/>
              </a:solidFill>
              <a:latin typeface="+mn-lt"/>
              <a:ea typeface="Arial Unicode MS" charset="0"/>
              <a:cs typeface="Arial Unicode MS" charset="0"/>
            </a:endParaRP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hlinkClick r:id="rId10"/>
              </a:rPr>
              <a:t>http://op.gfz-potsdam.de/grace/</a:t>
            </a:r>
          </a:p>
          <a:p>
            <a:pPr defTabSz="457200" eaLnBrk="1" hangingPunct="1">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a:solidFill>
                  <a:srgbClr val="FFFFFF"/>
                </a:solidFill>
                <a:latin typeface="+mn-lt"/>
                <a:ea typeface="Arial Unicode MS" charset="0"/>
                <a:cs typeface="Arial Unicode MS" charset="0"/>
                <a:hlinkClick r:id="rId11"/>
              </a:rPr>
              <a:t>http://podaac.jpl.nasa.gov/DATA_CATALOG/graceinfo.html</a:t>
            </a:r>
          </a:p>
        </p:txBody>
      </p:sp>
      <p:sp>
        <p:nvSpPr>
          <p:cNvPr id="28675" name="Title 3"/>
          <p:cNvSpPr>
            <a:spLocks noGrp="1"/>
          </p:cNvSpPr>
          <p:nvPr>
            <p:ph type="title"/>
          </p:nvPr>
        </p:nvSpPr>
        <p:spPr>
          <a:xfrm>
            <a:off x="0" y="-27384"/>
            <a:ext cx="7772400" cy="1143000"/>
          </a:xfrm>
        </p:spPr>
        <p:txBody>
          <a:bodyPr/>
          <a:lstStyle/>
          <a:p>
            <a:r>
              <a:rPr lang="en-GB" sz="2400" dirty="0" smtClean="0">
                <a:solidFill>
                  <a:srgbClr val="FFFF00"/>
                </a:solidFill>
                <a:effectLst/>
                <a:ea typeface="Arial Unicode MS" charset="0"/>
                <a:cs typeface="Arial Unicode MS" charset="0"/>
              </a:rPr>
              <a:t>Examples of Satellite Data Websites:</a:t>
            </a:r>
            <a:br>
              <a:rPr lang="en-GB" sz="2400" dirty="0" smtClean="0">
                <a:solidFill>
                  <a:srgbClr val="FFFF00"/>
                </a:solidFill>
                <a:effectLst/>
                <a:ea typeface="Arial Unicode MS" charset="0"/>
                <a:cs typeface="Arial Unicode MS" charset="0"/>
              </a:rPr>
            </a:br>
            <a:endParaRPr lang="en-US" sz="2400" dirty="0" smtClean="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85800" y="74712"/>
            <a:ext cx="7772400" cy="762000"/>
          </a:xfrm>
        </p:spPr>
        <p:txBody>
          <a:bodyPr/>
          <a:lstStyle/>
          <a:p>
            <a:r>
              <a:rPr lang="en-US" sz="2400" dirty="0" smtClean="0">
                <a:solidFill>
                  <a:srgbClr val="FFFF00"/>
                </a:solidFill>
                <a:effectLst/>
              </a:rPr>
              <a:t>2. In situ sampling: sensors carried on many different platforms</a:t>
            </a:r>
          </a:p>
        </p:txBody>
      </p:sp>
      <p:sp>
        <p:nvSpPr>
          <p:cNvPr id="31747" name="TextBox 2"/>
          <p:cNvSpPr txBox="1">
            <a:spLocks noChangeArrowheads="1"/>
          </p:cNvSpPr>
          <p:nvPr/>
        </p:nvSpPr>
        <p:spPr bwMode="auto">
          <a:xfrm>
            <a:off x="381000" y="685800"/>
            <a:ext cx="8458200" cy="6740307"/>
          </a:xfrm>
          <a:prstGeom prst="rect">
            <a:avLst/>
          </a:prstGeom>
          <a:noFill/>
          <a:ln w="9525">
            <a:noFill/>
            <a:miter lim="800000"/>
            <a:headEnd/>
            <a:tailEnd/>
          </a:ln>
        </p:spPr>
        <p:txBody>
          <a:bodyPr>
            <a:prstTxWarp prst="textNoShape">
              <a:avLst/>
            </a:prstTxWarp>
            <a:spAutoFit/>
          </a:bodyPr>
          <a:lstStyle/>
          <a:p>
            <a:pPr>
              <a:buFont typeface="Arial" charset="0"/>
              <a:buChar char="•"/>
            </a:pPr>
            <a:r>
              <a:rPr lang="en-US" dirty="0">
                <a:solidFill>
                  <a:srgbClr val="FFFFFF"/>
                </a:solidFill>
                <a:cs typeface="Rod" pitchFamily="49" charset="-79"/>
              </a:rPr>
              <a:t>Temperature: </a:t>
            </a:r>
            <a:r>
              <a:rPr lang="en-US" dirty="0" err="1">
                <a:solidFill>
                  <a:srgbClr val="FFFFFF"/>
                </a:solidFill>
                <a:cs typeface="Rod" pitchFamily="49" charset="-79"/>
              </a:rPr>
              <a:t>thermistors</a:t>
            </a:r>
            <a:endParaRPr lang="en-US" dirty="0">
              <a:solidFill>
                <a:srgbClr val="FFFFFF"/>
              </a:solidFill>
              <a:cs typeface="Rod" pitchFamily="49" charset="-79"/>
            </a:endParaRPr>
          </a:p>
          <a:p>
            <a:pPr>
              <a:buFont typeface="Arial" charset="0"/>
              <a:buChar char="•"/>
            </a:pPr>
            <a:r>
              <a:rPr lang="en-US" dirty="0">
                <a:solidFill>
                  <a:srgbClr val="FFFFFF"/>
                </a:solidFill>
                <a:cs typeface="Rod" pitchFamily="49" charset="-79"/>
              </a:rPr>
              <a:t>Salinity: conductivity sensors</a:t>
            </a:r>
          </a:p>
          <a:p>
            <a:pPr>
              <a:buFont typeface="Arial" charset="0"/>
              <a:buChar char="•"/>
            </a:pPr>
            <a:r>
              <a:rPr lang="en-US" dirty="0">
                <a:solidFill>
                  <a:srgbClr val="FFFFFF"/>
                </a:solidFill>
                <a:cs typeface="Rod" pitchFamily="49" charset="-79"/>
              </a:rPr>
              <a:t>Pressure: quartz transducers</a:t>
            </a:r>
          </a:p>
          <a:p>
            <a:pPr>
              <a:buFont typeface="Arial" charset="0"/>
              <a:buChar char="•"/>
            </a:pPr>
            <a:r>
              <a:rPr lang="en-US" dirty="0">
                <a:solidFill>
                  <a:srgbClr val="FFFFFF"/>
                </a:solidFill>
                <a:cs typeface="Rod" pitchFamily="49" charset="-79"/>
              </a:rPr>
              <a:t>	(CTD: instrument carrying T, S, P plus ancillary sensors)</a:t>
            </a:r>
          </a:p>
          <a:p>
            <a:pPr>
              <a:buFont typeface="Arial" charset="0"/>
              <a:buChar char="•"/>
            </a:pPr>
            <a:r>
              <a:rPr lang="en-US" dirty="0">
                <a:solidFill>
                  <a:srgbClr val="FFFFFF"/>
                </a:solidFill>
                <a:cs typeface="Rod" pitchFamily="49" charset="-79"/>
              </a:rPr>
              <a:t>	(XBT: expendable temperature probe</a:t>
            </a:r>
            <a:r>
              <a:rPr lang="en-US" dirty="0" smtClean="0">
                <a:solidFill>
                  <a:srgbClr val="FFFFFF"/>
                </a:solidFill>
                <a:cs typeface="Rod" pitchFamily="49" charset="-79"/>
              </a:rPr>
              <a:t>)</a:t>
            </a:r>
          </a:p>
          <a:p>
            <a:pPr>
              <a:buFont typeface="Arial" charset="0"/>
              <a:buChar char="•"/>
            </a:pPr>
            <a:endParaRPr lang="en-US" dirty="0">
              <a:solidFill>
                <a:srgbClr val="FFFFFF"/>
              </a:solidFill>
              <a:cs typeface="Rod" pitchFamily="49" charset="-79"/>
            </a:endParaRPr>
          </a:p>
          <a:p>
            <a:pPr>
              <a:buFont typeface="Arial" charset="0"/>
              <a:buChar char="•"/>
            </a:pPr>
            <a:r>
              <a:rPr lang="en-US" dirty="0">
                <a:solidFill>
                  <a:srgbClr val="FFFFFF"/>
                </a:solidFill>
                <a:cs typeface="Rod" pitchFamily="49" charset="-79"/>
              </a:rPr>
              <a:t>Depth: altimeters (sound or EM wave reflection)</a:t>
            </a:r>
          </a:p>
          <a:p>
            <a:pPr>
              <a:buFont typeface="Arial" charset="0"/>
              <a:buChar char="•"/>
            </a:pPr>
            <a:endParaRPr lang="en-US" dirty="0">
              <a:solidFill>
                <a:srgbClr val="FFFFFF"/>
              </a:solidFill>
              <a:cs typeface="Rod" pitchFamily="49" charset="-79"/>
            </a:endParaRPr>
          </a:p>
          <a:p>
            <a:pPr>
              <a:buFont typeface="Arial" charset="0"/>
              <a:buChar char="•"/>
            </a:pPr>
            <a:r>
              <a:rPr lang="en-US" dirty="0">
                <a:solidFill>
                  <a:srgbClr val="FFFFFF"/>
                </a:solidFill>
                <a:cs typeface="Rod" pitchFamily="49" charset="-79"/>
              </a:rPr>
              <a:t>Velocity:</a:t>
            </a:r>
          </a:p>
          <a:p>
            <a:pPr>
              <a:buFont typeface="Arial" charset="0"/>
              <a:buChar char="•"/>
            </a:pPr>
            <a:r>
              <a:rPr lang="en-US" dirty="0">
                <a:solidFill>
                  <a:srgbClr val="FFFFFF"/>
                </a:solidFill>
                <a:cs typeface="Rod" pitchFamily="49" charset="-79"/>
              </a:rPr>
              <a:t>	current meters (mechanical with compass)</a:t>
            </a:r>
          </a:p>
          <a:p>
            <a:pPr>
              <a:buFont typeface="Arial" charset="0"/>
              <a:buChar char="•"/>
            </a:pPr>
            <a:r>
              <a:rPr lang="en-US" dirty="0">
                <a:solidFill>
                  <a:srgbClr val="FFFFFF"/>
                </a:solidFill>
                <a:cs typeface="Rod" pitchFamily="49" charset="-79"/>
              </a:rPr>
              <a:t>	acoustic </a:t>
            </a:r>
            <a:r>
              <a:rPr lang="en-US" dirty="0" err="1">
                <a:solidFill>
                  <a:srgbClr val="FFFFFF"/>
                </a:solidFill>
                <a:cs typeface="Rod" pitchFamily="49" charset="-79"/>
              </a:rPr>
              <a:t>doppler</a:t>
            </a:r>
            <a:r>
              <a:rPr lang="en-US" dirty="0">
                <a:solidFill>
                  <a:srgbClr val="FFFFFF"/>
                </a:solidFill>
                <a:cs typeface="Rod" pitchFamily="49" charset="-79"/>
              </a:rPr>
              <a:t> current </a:t>
            </a:r>
            <a:r>
              <a:rPr lang="en-US" dirty="0" smtClean="0">
                <a:solidFill>
                  <a:srgbClr val="FFFFFF"/>
                </a:solidFill>
                <a:cs typeface="Rod" pitchFamily="49" charset="-79"/>
              </a:rPr>
              <a:t>meters</a:t>
            </a:r>
            <a:endParaRPr lang="en-US" dirty="0">
              <a:solidFill>
                <a:srgbClr val="FFFFFF"/>
              </a:solidFill>
              <a:cs typeface="Rod" pitchFamily="49" charset="-79"/>
            </a:endParaRPr>
          </a:p>
          <a:p>
            <a:pPr>
              <a:buFont typeface="Arial" charset="0"/>
              <a:buChar char="•"/>
            </a:pPr>
            <a:r>
              <a:rPr lang="en-US" dirty="0">
                <a:solidFill>
                  <a:srgbClr val="FFFFFF"/>
                </a:solidFill>
                <a:cs typeface="Rod" pitchFamily="49" charset="-79"/>
              </a:rPr>
              <a:t>	floats and drifters (moving with the water)</a:t>
            </a:r>
          </a:p>
          <a:p>
            <a:pPr>
              <a:buFont typeface="Arial" charset="0"/>
              <a:buChar char="•"/>
            </a:pPr>
            <a:endParaRPr lang="en-US" dirty="0">
              <a:solidFill>
                <a:srgbClr val="FFFFFF"/>
              </a:solidFill>
              <a:cs typeface="Rod" pitchFamily="49" charset="-79"/>
            </a:endParaRPr>
          </a:p>
          <a:p>
            <a:pPr>
              <a:buFont typeface="Arial" charset="0"/>
              <a:buChar char="•"/>
            </a:pPr>
            <a:r>
              <a:rPr lang="en-US" dirty="0">
                <a:solidFill>
                  <a:srgbClr val="FFFFFF"/>
                </a:solidFill>
                <a:cs typeface="Rod" pitchFamily="49" charset="-79"/>
              </a:rPr>
              <a:t>Other sensors:</a:t>
            </a:r>
          </a:p>
          <a:p>
            <a:pPr>
              <a:buFont typeface="Arial" charset="0"/>
              <a:buChar char="•"/>
            </a:pPr>
            <a:r>
              <a:rPr lang="en-US" dirty="0">
                <a:solidFill>
                  <a:srgbClr val="FFFFFF"/>
                </a:solidFill>
                <a:cs typeface="Rod" pitchFamily="49" charset="-79"/>
              </a:rPr>
              <a:t>	Oxygen, chlorophyll </a:t>
            </a:r>
            <a:r>
              <a:rPr lang="en-US" dirty="0" err="1">
                <a:solidFill>
                  <a:srgbClr val="FFFFFF"/>
                </a:solidFill>
                <a:cs typeface="Rod" pitchFamily="49" charset="-79"/>
              </a:rPr>
              <a:t>fluorometer</a:t>
            </a:r>
            <a:r>
              <a:rPr lang="en-US" dirty="0">
                <a:solidFill>
                  <a:srgbClr val="FFFFFF"/>
                </a:solidFill>
                <a:cs typeface="Rod" pitchFamily="49" charset="-79"/>
              </a:rPr>
              <a:t>, optical properties and radiation sensors</a:t>
            </a:r>
          </a:p>
          <a:p>
            <a:endParaRPr lang="en-US" dirty="0">
              <a:solidFill>
                <a:srgbClr val="FFE609"/>
              </a:solidFill>
            </a:endParaRPr>
          </a:p>
          <a:p>
            <a:endParaRPr lang="en-US" dirty="0">
              <a:solidFill>
                <a:srgbClr val="FFE609"/>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0" name="Rectangle 8"/>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CTDs</a:t>
            </a:r>
            <a:r>
              <a:rPr kumimoji="1" lang="en-ZA" b="1">
                <a:solidFill>
                  <a:srgbClr val="FFFFFF"/>
                </a:solidFill>
                <a:effectLst>
                  <a:outerShdw blurRad="38100" dist="38100" dir="2700000" algn="tl">
                    <a:srgbClr val="000000"/>
                  </a:outerShdw>
                </a:effectLst>
                <a:latin typeface="Arial" charset="0"/>
              </a:rPr>
              <a:t> </a:t>
            </a:r>
          </a:p>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FFFF"/>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FFFF"/>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FFFF"/>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FFFF"/>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FFFF"/>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FFFF"/>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grpSp>
        <p:nvGrpSpPr>
          <p:cNvPr id="18435" name="Group 19"/>
          <p:cNvGrpSpPr>
            <a:grpSpLocks/>
          </p:cNvGrpSpPr>
          <p:nvPr/>
        </p:nvGrpSpPr>
        <p:grpSpPr bwMode="auto">
          <a:xfrm>
            <a:off x="3995738" y="0"/>
            <a:ext cx="3419475" cy="6858000"/>
            <a:chOff x="2064" y="709"/>
            <a:chExt cx="1678" cy="3697"/>
          </a:xfrm>
        </p:grpSpPr>
        <p:pic>
          <p:nvPicPr>
            <p:cNvPr id="18436" name="Picture 11" descr="ctdlarge1_1345"/>
            <p:cNvPicPr>
              <a:picLocks noChangeAspect="1" noChangeArrowheads="1"/>
            </p:cNvPicPr>
            <p:nvPr/>
          </p:nvPicPr>
          <p:blipFill>
            <a:blip r:embed="rId2" cstate="print"/>
            <a:srcRect/>
            <a:stretch>
              <a:fillRect/>
            </a:stretch>
          </p:blipFill>
          <p:spPr bwMode="auto">
            <a:xfrm>
              <a:off x="2064" y="709"/>
              <a:ext cx="1678" cy="1238"/>
            </a:xfrm>
            <a:prstGeom prst="rect">
              <a:avLst/>
            </a:prstGeom>
            <a:noFill/>
            <a:ln w="9525">
              <a:noFill/>
              <a:miter lim="800000"/>
              <a:headEnd/>
              <a:tailEnd/>
            </a:ln>
          </p:spPr>
        </p:pic>
        <p:pic>
          <p:nvPicPr>
            <p:cNvPr id="18437" name="Picture 13" descr="ctdlarge3_1349"/>
            <p:cNvPicPr>
              <a:picLocks noChangeAspect="1" noChangeArrowheads="1"/>
            </p:cNvPicPr>
            <p:nvPr/>
          </p:nvPicPr>
          <p:blipFill>
            <a:blip r:embed="rId3" cstate="print"/>
            <a:srcRect/>
            <a:stretch>
              <a:fillRect/>
            </a:stretch>
          </p:blipFill>
          <p:spPr bwMode="auto">
            <a:xfrm>
              <a:off x="2064" y="1933"/>
              <a:ext cx="1664" cy="1248"/>
            </a:xfrm>
            <a:prstGeom prst="rect">
              <a:avLst/>
            </a:prstGeom>
            <a:noFill/>
            <a:ln w="9525">
              <a:noFill/>
              <a:miter lim="800000"/>
              <a:headEnd/>
              <a:tailEnd/>
            </a:ln>
          </p:spPr>
        </p:pic>
        <p:pic>
          <p:nvPicPr>
            <p:cNvPr id="18438" name="Picture 16" descr="ctdlarge4_1351"/>
            <p:cNvPicPr>
              <a:picLocks noChangeAspect="1" noChangeArrowheads="1"/>
            </p:cNvPicPr>
            <p:nvPr/>
          </p:nvPicPr>
          <p:blipFill>
            <a:blip r:embed="rId4" cstate="print"/>
            <a:srcRect/>
            <a:stretch>
              <a:fillRect/>
            </a:stretch>
          </p:blipFill>
          <p:spPr bwMode="auto">
            <a:xfrm>
              <a:off x="2064" y="3158"/>
              <a:ext cx="1664" cy="1248"/>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body" idx="1"/>
          </p:nvPr>
        </p:nvSpPr>
        <p:spPr>
          <a:xfrm>
            <a:off x="3059113" y="260350"/>
            <a:ext cx="5867400" cy="4114800"/>
          </a:xfrm>
        </p:spPr>
        <p:txBody>
          <a:bodyPr/>
          <a:lstStyle/>
          <a:p>
            <a:pPr>
              <a:lnSpc>
                <a:spcPct val="80000"/>
              </a:lnSpc>
              <a:buFont typeface="Monotype Sorts" charset="2"/>
              <a:buNone/>
              <a:defRPr/>
            </a:pPr>
            <a:r>
              <a:rPr lang="en-ZA" sz="2000" b="1" dirty="0" smtClean="0">
                <a:solidFill>
                  <a:srgbClr val="FFFF00"/>
                </a:solidFill>
              </a:rPr>
              <a:t>    </a:t>
            </a:r>
            <a:r>
              <a:rPr lang="en-ZA" sz="2000" dirty="0" smtClean="0">
                <a:solidFill>
                  <a:srgbClr val="FFFF00"/>
                </a:solidFill>
                <a:effectLst/>
              </a:rPr>
              <a:t>What is it and why do we use it?</a:t>
            </a:r>
            <a:r>
              <a:rPr lang="en-ZA" sz="2000" dirty="0" smtClean="0">
                <a:effectLst/>
              </a:rPr>
              <a:t/>
            </a:r>
            <a:br>
              <a:rPr lang="en-ZA" sz="2000" dirty="0" smtClean="0">
                <a:effectLst/>
              </a:rPr>
            </a:br>
            <a:endParaRPr lang="en-ZA" sz="2000" dirty="0" smtClean="0">
              <a:effectLst/>
            </a:endParaRPr>
          </a:p>
          <a:p>
            <a:pPr>
              <a:lnSpc>
                <a:spcPct val="80000"/>
              </a:lnSpc>
              <a:defRPr/>
            </a:pPr>
            <a:r>
              <a:rPr lang="en-ZA" sz="2000" dirty="0" smtClean="0">
                <a:effectLst/>
              </a:rPr>
              <a:t>A CTD stands for Conductivity, Temperature, and Depth.</a:t>
            </a:r>
          </a:p>
          <a:p>
            <a:pPr>
              <a:lnSpc>
                <a:spcPct val="80000"/>
              </a:lnSpc>
              <a:defRPr/>
            </a:pPr>
            <a:r>
              <a:rPr lang="en-ZA" sz="2000" dirty="0" smtClean="0">
                <a:effectLst/>
              </a:rPr>
              <a:t>Primary tool for determining essential physical properties of sea water. </a:t>
            </a:r>
          </a:p>
          <a:p>
            <a:pPr>
              <a:lnSpc>
                <a:spcPct val="80000"/>
              </a:lnSpc>
              <a:defRPr/>
            </a:pPr>
            <a:r>
              <a:rPr lang="en-ZA" sz="2000" dirty="0" smtClean="0">
                <a:effectLst/>
              </a:rPr>
              <a:t>Provides a precise and comprehensive charting of the distribution and variation of water temperature, salinity, and density.</a:t>
            </a:r>
            <a:br>
              <a:rPr lang="en-ZA" sz="2000" dirty="0" smtClean="0">
                <a:effectLst/>
              </a:rPr>
            </a:br>
            <a:r>
              <a:rPr lang="en-ZA" sz="2000" dirty="0" smtClean="0">
                <a:effectLst/>
              </a:rPr>
              <a:t/>
            </a:r>
            <a:br>
              <a:rPr lang="en-ZA" sz="2000" dirty="0" smtClean="0">
                <a:effectLst/>
              </a:rPr>
            </a:br>
            <a:r>
              <a:rPr lang="en-ZA" sz="2000" dirty="0" smtClean="0">
                <a:solidFill>
                  <a:srgbClr val="FFFF00"/>
                </a:solidFill>
                <a:effectLst/>
              </a:rPr>
              <a:t>How does it work?</a:t>
            </a:r>
            <a:br>
              <a:rPr lang="en-ZA" sz="2000" dirty="0" smtClean="0">
                <a:solidFill>
                  <a:srgbClr val="FFFF00"/>
                </a:solidFill>
                <a:effectLst/>
              </a:rPr>
            </a:br>
            <a:endParaRPr lang="en-ZA" sz="2000" dirty="0" smtClean="0">
              <a:solidFill>
                <a:srgbClr val="FFFF00"/>
              </a:solidFill>
              <a:effectLst/>
            </a:endParaRPr>
          </a:p>
          <a:p>
            <a:pPr>
              <a:lnSpc>
                <a:spcPct val="80000"/>
              </a:lnSpc>
              <a:defRPr/>
            </a:pPr>
            <a:r>
              <a:rPr lang="en-ZA" sz="2000" dirty="0" smtClean="0">
                <a:effectLst/>
              </a:rPr>
              <a:t>Made up of a set of small probes attached to a large metal rosette. </a:t>
            </a:r>
          </a:p>
          <a:p>
            <a:pPr>
              <a:lnSpc>
                <a:spcPct val="80000"/>
              </a:lnSpc>
              <a:defRPr/>
            </a:pPr>
            <a:r>
              <a:rPr lang="en-ZA" sz="2000" dirty="0" smtClean="0">
                <a:effectLst/>
              </a:rPr>
              <a:t>Rosette is lowered on a cable down to the seafloor and real time data available. </a:t>
            </a:r>
          </a:p>
          <a:p>
            <a:pPr>
              <a:lnSpc>
                <a:spcPct val="80000"/>
              </a:lnSpc>
              <a:defRPr/>
            </a:pPr>
            <a:r>
              <a:rPr lang="en-ZA" sz="2000" dirty="0" smtClean="0">
                <a:effectLst/>
              </a:rPr>
              <a:t>Water bottles can be closed selectively as the instrument ascends. </a:t>
            </a:r>
          </a:p>
          <a:p>
            <a:pPr>
              <a:lnSpc>
                <a:spcPct val="80000"/>
              </a:lnSpc>
              <a:defRPr/>
            </a:pPr>
            <a:r>
              <a:rPr lang="en-ZA" sz="2000" dirty="0" smtClean="0">
                <a:effectLst/>
              </a:rPr>
              <a:t>A standard CTD cast, depending on water depth, requires 2-5 hours. </a:t>
            </a:r>
          </a:p>
          <a:p>
            <a:pPr>
              <a:lnSpc>
                <a:spcPct val="80000"/>
              </a:lnSpc>
              <a:defRPr/>
            </a:pPr>
            <a:r>
              <a:rPr lang="en-ZA" sz="2000" dirty="0" smtClean="0">
                <a:effectLst/>
              </a:rPr>
              <a:t>Water sampling is often done at specific depths so scientists can learn the physical properties of the water column are at that particular place and time.</a:t>
            </a:r>
            <a:br>
              <a:rPr lang="en-ZA" sz="2000" dirty="0" smtClean="0">
                <a:effectLst/>
              </a:rPr>
            </a:br>
            <a:r>
              <a:rPr lang="en-ZA" sz="2000" dirty="0" smtClean="0">
                <a:effectLst/>
              </a:rPr>
              <a:t/>
            </a:r>
            <a:br>
              <a:rPr lang="en-ZA" sz="2000" dirty="0" smtClean="0">
                <a:effectLst/>
              </a:rPr>
            </a:br>
            <a:endParaRPr lang="en-ZA" sz="2000" dirty="0" smtClean="0">
              <a:effectLst/>
            </a:endParaRPr>
          </a:p>
        </p:txBody>
      </p:sp>
      <p:sp>
        <p:nvSpPr>
          <p:cNvPr id="266244" name="Rectangle 4"/>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CTDs</a:t>
            </a:r>
            <a:r>
              <a:rPr kumimoji="1" lang="en-ZA" b="1">
                <a:solidFill>
                  <a:srgbClr val="FFFFFF"/>
                </a:solidFill>
                <a:effectLst>
                  <a:outerShdw blurRad="38100" dist="38100" dir="2700000" algn="tl">
                    <a:srgbClr val="000000"/>
                  </a:outerShdw>
                </a:effectLst>
                <a:latin typeface="Arial" charset="0"/>
              </a:rPr>
              <a:t> </a:t>
            </a:r>
          </a:p>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3CC"/>
        </a:solidFill>
        <a:effectLst/>
      </p:bgPr>
    </p:bg>
    <p:spTree>
      <p:nvGrpSpPr>
        <p:cNvPr id="1" name=""/>
        <p:cNvGrpSpPr/>
        <p:nvPr/>
      </p:nvGrpSpPr>
      <p:grpSpPr>
        <a:xfrm>
          <a:off x="0" y="0"/>
          <a:ext cx="0" cy="0"/>
          <a:chOff x="0" y="0"/>
          <a:chExt cx="0" cy="0"/>
        </a:xfrm>
      </p:grpSpPr>
      <p:sp>
        <p:nvSpPr>
          <p:cNvPr id="20483" name="Text Box 4"/>
          <p:cNvSpPr txBox="1">
            <a:spLocks noChangeArrowheads="1"/>
          </p:cNvSpPr>
          <p:nvPr/>
        </p:nvSpPr>
        <p:spPr bwMode="auto">
          <a:xfrm>
            <a:off x="4716463" y="981075"/>
            <a:ext cx="3344862" cy="396875"/>
          </a:xfrm>
          <a:prstGeom prst="rect">
            <a:avLst/>
          </a:prstGeom>
          <a:noFill/>
          <a:ln w="9525">
            <a:noFill/>
            <a:miter lim="800000"/>
            <a:headEnd/>
            <a:tailEnd/>
          </a:ln>
        </p:spPr>
        <p:txBody>
          <a:bodyPr wrap="none">
            <a:spAutoFit/>
          </a:bodyPr>
          <a:lstStyle/>
          <a:p>
            <a:r>
              <a:rPr lang="en-ZA" sz="2000" b="1">
                <a:solidFill>
                  <a:srgbClr val="FFFF00"/>
                </a:solidFill>
                <a:latin typeface="Arial" charset="0"/>
              </a:rPr>
              <a:t>Typical CTD data sections</a:t>
            </a:r>
          </a:p>
        </p:txBody>
      </p:sp>
      <p:sp>
        <p:nvSpPr>
          <p:cNvPr id="4" name="Content Placeholder 3"/>
          <p:cNvSpPr>
            <a:spLocks noGrp="1"/>
          </p:cNvSpPr>
          <p:nvPr>
            <p:ph idx="1"/>
          </p:nvPr>
        </p:nvSpPr>
        <p:spPr/>
        <p:txBody>
          <a:bodyPr/>
          <a:lstStyle/>
          <a:p>
            <a:endParaRPr lang="en-US"/>
          </a:p>
        </p:txBody>
      </p:sp>
      <p:pic>
        <p:nvPicPr>
          <p:cNvPr id="5" name="Picture 3"/>
          <p:cNvPicPr>
            <a:picLocks noChangeAspect="1"/>
          </p:cNvPicPr>
          <p:nvPr/>
        </p:nvPicPr>
        <p:blipFill>
          <a:blip r:embed="rId2" cstate="print"/>
          <a:srcRect/>
          <a:stretch>
            <a:fillRect/>
          </a:stretch>
        </p:blipFill>
        <p:spPr bwMode="auto">
          <a:xfrm>
            <a:off x="0" y="0"/>
            <a:ext cx="9144000" cy="7160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Drawing samples from the rosette</a:t>
            </a:r>
          </a:p>
        </p:txBody>
      </p:sp>
      <p:pic>
        <p:nvPicPr>
          <p:cNvPr id="34819" name="Picture 3"/>
          <p:cNvPicPr>
            <a:picLocks noChangeAspect="1" noChangeArrowheads="1"/>
          </p:cNvPicPr>
          <p:nvPr/>
        </p:nvPicPr>
        <p:blipFill>
          <a:blip r:embed="rId2" cstate="print"/>
          <a:srcRect l="12500" t="28906" r="12500" b="28906"/>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body" idx="1"/>
          </p:nvPr>
        </p:nvSpPr>
        <p:spPr>
          <a:xfrm>
            <a:off x="2916238" y="0"/>
            <a:ext cx="6227762" cy="7532688"/>
          </a:xfrm>
        </p:spPr>
        <p:txBody>
          <a:bodyPr/>
          <a:lstStyle/>
          <a:p>
            <a:pPr>
              <a:lnSpc>
                <a:spcPct val="80000"/>
              </a:lnSpc>
              <a:buFont typeface="Monotype Sorts" charset="2"/>
              <a:buNone/>
              <a:defRPr/>
            </a:pPr>
            <a:r>
              <a:rPr lang="en-ZA" sz="900" b="1" dirty="0" smtClean="0">
                <a:solidFill>
                  <a:srgbClr val="FFFF00"/>
                </a:solidFill>
              </a:rPr>
              <a:t>    </a:t>
            </a:r>
            <a:endParaRPr lang="en-ZA" sz="2000" dirty="0" smtClean="0">
              <a:effectLst/>
            </a:endParaRPr>
          </a:p>
          <a:p>
            <a:pPr>
              <a:lnSpc>
                <a:spcPct val="80000"/>
              </a:lnSpc>
              <a:defRPr/>
            </a:pPr>
            <a:r>
              <a:rPr lang="en-ZA" sz="2000" dirty="0" smtClean="0">
                <a:solidFill>
                  <a:srgbClr val="FFFF00"/>
                </a:solidFill>
                <a:effectLst/>
              </a:rPr>
              <a:t>What platforms are needed?</a:t>
            </a:r>
            <a:br>
              <a:rPr lang="en-ZA" sz="2000" dirty="0" smtClean="0">
                <a:solidFill>
                  <a:srgbClr val="FFFF00"/>
                </a:solidFill>
                <a:effectLst/>
              </a:rPr>
            </a:br>
            <a:endParaRPr lang="en-ZA" sz="2000" dirty="0" smtClean="0">
              <a:solidFill>
                <a:srgbClr val="FFFF00"/>
              </a:solidFill>
              <a:effectLst/>
            </a:endParaRPr>
          </a:p>
          <a:p>
            <a:pPr>
              <a:lnSpc>
                <a:spcPct val="80000"/>
              </a:lnSpc>
              <a:defRPr/>
            </a:pPr>
            <a:r>
              <a:rPr lang="en-ZA" sz="2000" dirty="0" smtClean="0">
                <a:effectLst/>
              </a:rPr>
              <a:t>There can be a host of other accessories and instruments attached to the CTD package. </a:t>
            </a:r>
          </a:p>
          <a:p>
            <a:pPr>
              <a:lnSpc>
                <a:spcPct val="80000"/>
              </a:lnSpc>
              <a:defRPr/>
            </a:pPr>
            <a:r>
              <a:rPr lang="en-ZA" sz="2000" dirty="0" smtClean="0">
                <a:effectLst/>
              </a:rPr>
              <a:t>These include </a:t>
            </a:r>
            <a:r>
              <a:rPr lang="en-ZA" sz="2000" dirty="0" err="1" smtClean="0">
                <a:solidFill>
                  <a:srgbClr val="FF0000"/>
                </a:solidFill>
                <a:effectLst/>
              </a:rPr>
              <a:t>Niskin</a:t>
            </a:r>
            <a:r>
              <a:rPr lang="en-ZA" sz="2000" dirty="0" smtClean="0">
                <a:solidFill>
                  <a:srgbClr val="FF0000"/>
                </a:solidFill>
                <a:effectLst/>
              </a:rPr>
              <a:t> bottles</a:t>
            </a:r>
            <a:r>
              <a:rPr lang="en-ZA" sz="2000" dirty="0" smtClean="0">
                <a:effectLst/>
              </a:rPr>
              <a:t> that collect water samples at different depths for measuring chemical properties, </a:t>
            </a:r>
          </a:p>
          <a:p>
            <a:pPr>
              <a:lnSpc>
                <a:spcPct val="80000"/>
              </a:lnSpc>
              <a:defRPr/>
            </a:pPr>
            <a:r>
              <a:rPr lang="en-ZA" sz="2000" dirty="0" smtClean="0">
                <a:solidFill>
                  <a:srgbClr val="FF0000"/>
                </a:solidFill>
                <a:effectLst/>
              </a:rPr>
              <a:t>Acoustic Doppler Current Profilers</a:t>
            </a:r>
            <a:r>
              <a:rPr lang="en-ZA" sz="2000" dirty="0" smtClean="0">
                <a:effectLst/>
              </a:rPr>
              <a:t> (ADCP) that measure the horizontal velocity, and oxygen sensors that measure the dissolved oxygen content of the water.</a:t>
            </a:r>
            <a:br>
              <a:rPr lang="en-ZA" sz="2000" dirty="0" smtClean="0">
                <a:effectLst/>
              </a:rPr>
            </a:br>
            <a:r>
              <a:rPr lang="en-ZA" sz="2000" dirty="0" smtClean="0">
                <a:effectLst/>
              </a:rPr>
              <a:t/>
            </a:r>
            <a:br>
              <a:rPr lang="en-ZA" sz="2000" dirty="0" smtClean="0">
                <a:effectLst/>
              </a:rPr>
            </a:br>
            <a:r>
              <a:rPr lang="en-ZA" sz="2000" dirty="0" smtClean="0">
                <a:solidFill>
                  <a:srgbClr val="FFFF00"/>
                </a:solidFill>
                <a:effectLst/>
              </a:rPr>
              <a:t>Advantages </a:t>
            </a:r>
            <a:br>
              <a:rPr lang="en-ZA" sz="2000" dirty="0" smtClean="0">
                <a:solidFill>
                  <a:srgbClr val="FFFF00"/>
                </a:solidFill>
                <a:effectLst/>
              </a:rPr>
            </a:br>
            <a:r>
              <a:rPr lang="en-ZA" sz="2000" dirty="0" smtClean="0">
                <a:effectLst/>
              </a:rPr>
              <a:t>- Very accurate</a:t>
            </a:r>
            <a:br>
              <a:rPr lang="en-ZA" sz="2000" dirty="0" smtClean="0">
                <a:effectLst/>
              </a:rPr>
            </a:br>
            <a:r>
              <a:rPr lang="en-ZA" sz="2000" dirty="0" smtClean="0">
                <a:effectLst/>
              </a:rPr>
              <a:t>- Collects water samples for analysis</a:t>
            </a:r>
          </a:p>
          <a:p>
            <a:pPr>
              <a:lnSpc>
                <a:spcPct val="80000"/>
              </a:lnSpc>
              <a:buFont typeface="Monotype Sorts" charset="2"/>
              <a:buNone/>
              <a:defRPr/>
            </a:pPr>
            <a:r>
              <a:rPr lang="en-ZA" sz="2000" dirty="0" smtClean="0">
                <a:effectLst/>
              </a:rPr>
              <a:t>	- Can be used at depths up to several thousand meters</a:t>
            </a:r>
            <a:br>
              <a:rPr lang="en-ZA" sz="2000" dirty="0" smtClean="0">
                <a:effectLst/>
              </a:rPr>
            </a:br>
            <a:r>
              <a:rPr lang="en-ZA" sz="2000" dirty="0" smtClean="0">
                <a:effectLst/>
              </a:rPr>
              <a:t/>
            </a:r>
            <a:br>
              <a:rPr lang="en-ZA" sz="2000" dirty="0" smtClean="0">
                <a:effectLst/>
              </a:rPr>
            </a:br>
            <a:r>
              <a:rPr lang="en-ZA" sz="2000" dirty="0" smtClean="0">
                <a:solidFill>
                  <a:srgbClr val="FFFF00"/>
                </a:solidFill>
                <a:effectLst/>
              </a:rPr>
              <a:t>Disadvantages:</a:t>
            </a:r>
            <a:br>
              <a:rPr lang="en-ZA" sz="2000" dirty="0" smtClean="0">
                <a:solidFill>
                  <a:srgbClr val="FFFF00"/>
                </a:solidFill>
                <a:effectLst/>
              </a:rPr>
            </a:br>
            <a:r>
              <a:rPr lang="en-ZA" sz="2000" dirty="0" smtClean="0">
                <a:effectLst/>
              </a:rPr>
              <a:t>- More complex to operate and expensive</a:t>
            </a:r>
          </a:p>
          <a:p>
            <a:pPr>
              <a:lnSpc>
                <a:spcPct val="80000"/>
              </a:lnSpc>
              <a:buFont typeface="Monotype Sorts" charset="2"/>
              <a:buNone/>
              <a:defRPr/>
            </a:pPr>
            <a:r>
              <a:rPr lang="en-ZA" sz="2000" dirty="0" smtClean="0">
                <a:effectLst/>
              </a:rPr>
              <a:t>	- Limited to single station</a:t>
            </a:r>
          </a:p>
          <a:p>
            <a:pPr>
              <a:lnSpc>
                <a:spcPct val="80000"/>
              </a:lnSpc>
              <a:buFont typeface="Monotype Sorts" charset="2"/>
              <a:buNone/>
              <a:defRPr/>
            </a:pPr>
            <a:r>
              <a:rPr lang="en-ZA" sz="2000" dirty="0" smtClean="0">
                <a:effectLst/>
              </a:rPr>
              <a:t>	- Takes time to operate and collect samples</a:t>
            </a:r>
            <a:br>
              <a:rPr lang="en-ZA" sz="2000" dirty="0" smtClean="0">
                <a:effectLst/>
              </a:rPr>
            </a:br>
            <a:endParaRPr lang="en-ZA" sz="2000" dirty="0" smtClean="0">
              <a:effectLst/>
            </a:endParaRPr>
          </a:p>
          <a:p>
            <a:pPr>
              <a:lnSpc>
                <a:spcPct val="80000"/>
              </a:lnSpc>
              <a:buFont typeface="Monotype Sorts" charset="2"/>
              <a:buNone/>
              <a:defRPr/>
            </a:pPr>
            <a:r>
              <a:rPr lang="en-ZA" sz="1800" b="1" dirty="0" smtClean="0">
                <a:effectLst/>
              </a:rPr>
              <a:t/>
            </a:r>
            <a:br>
              <a:rPr lang="en-ZA" sz="1800" b="1" dirty="0" smtClean="0">
                <a:effectLst/>
              </a:rPr>
            </a:br>
            <a:endParaRPr lang="en-ZA" sz="1800" b="1" dirty="0" smtClean="0">
              <a:effectLst/>
            </a:endParaRPr>
          </a:p>
        </p:txBody>
      </p:sp>
      <p:sp>
        <p:nvSpPr>
          <p:cNvPr id="272388" name="Rectangle 4"/>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CTDs</a:t>
            </a:r>
            <a:r>
              <a:rPr kumimoji="1" lang="en-ZA" b="1">
                <a:solidFill>
                  <a:srgbClr val="FFFFFF"/>
                </a:solidFill>
                <a:effectLst>
                  <a:outerShdw blurRad="38100" dist="38100" dir="2700000" algn="tl">
                    <a:srgbClr val="000000"/>
                  </a:outerShdw>
                </a:effectLst>
                <a:latin typeface="Arial" charset="0"/>
              </a:rPr>
              <a:t> </a:t>
            </a:r>
          </a:p>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rgbClr val="FF0000"/>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DCP_1740"/>
          <p:cNvPicPr>
            <a:picLocks noChangeAspect="1" noChangeArrowheads="1"/>
          </p:cNvPicPr>
          <p:nvPr/>
        </p:nvPicPr>
        <p:blipFill>
          <a:blip r:embed="rId2" cstate="print"/>
          <a:srcRect/>
          <a:stretch>
            <a:fillRect/>
          </a:stretch>
        </p:blipFill>
        <p:spPr bwMode="auto">
          <a:xfrm>
            <a:off x="304800" y="304800"/>
            <a:ext cx="4232275" cy="2878138"/>
          </a:xfrm>
          <a:prstGeom prst="rect">
            <a:avLst/>
          </a:prstGeom>
          <a:noFill/>
          <a:ln w="9525">
            <a:noFill/>
            <a:miter lim="800000"/>
            <a:headEnd/>
            <a:tailEnd/>
          </a:ln>
        </p:spPr>
      </p:pic>
      <p:pic>
        <p:nvPicPr>
          <p:cNvPr id="23555" name="Picture 3" descr="DCP_1743"/>
          <p:cNvPicPr>
            <a:picLocks noChangeAspect="1" noChangeArrowheads="1"/>
          </p:cNvPicPr>
          <p:nvPr/>
        </p:nvPicPr>
        <p:blipFill>
          <a:blip r:embed="rId3" cstate="print"/>
          <a:srcRect/>
          <a:stretch>
            <a:fillRect/>
          </a:stretch>
        </p:blipFill>
        <p:spPr bwMode="auto">
          <a:xfrm>
            <a:off x="3995738" y="1773238"/>
            <a:ext cx="3797300" cy="2520950"/>
          </a:xfrm>
          <a:prstGeom prst="rect">
            <a:avLst/>
          </a:prstGeom>
          <a:noFill/>
          <a:ln w="9525">
            <a:noFill/>
            <a:miter lim="800000"/>
            <a:headEnd/>
            <a:tailEnd/>
          </a:ln>
        </p:spPr>
      </p:pic>
      <p:pic>
        <p:nvPicPr>
          <p:cNvPr id="23556" name="Picture 4" descr="DCP_1745"/>
          <p:cNvPicPr>
            <a:picLocks noChangeAspect="1" noChangeArrowheads="1"/>
          </p:cNvPicPr>
          <p:nvPr/>
        </p:nvPicPr>
        <p:blipFill>
          <a:blip r:embed="rId4" cstate="print"/>
          <a:srcRect/>
          <a:stretch>
            <a:fillRect/>
          </a:stretch>
        </p:blipFill>
        <p:spPr bwMode="auto">
          <a:xfrm>
            <a:off x="5602288" y="4338638"/>
            <a:ext cx="3541712" cy="2519362"/>
          </a:xfrm>
          <a:prstGeom prst="rect">
            <a:avLst/>
          </a:prstGeom>
          <a:noFill/>
          <a:ln w="9525">
            <a:noFill/>
            <a:miter lim="800000"/>
            <a:headEnd/>
            <a:tailEnd/>
          </a:ln>
        </p:spPr>
      </p:pic>
      <p:sp>
        <p:nvSpPr>
          <p:cNvPr id="23557" name="Text Box 5"/>
          <p:cNvSpPr txBox="1">
            <a:spLocks noChangeArrowheads="1"/>
          </p:cNvSpPr>
          <p:nvPr/>
        </p:nvSpPr>
        <p:spPr bwMode="auto">
          <a:xfrm>
            <a:off x="250825" y="3619500"/>
            <a:ext cx="5041900" cy="3505200"/>
          </a:xfrm>
          <a:prstGeom prst="rect">
            <a:avLst/>
          </a:prstGeom>
          <a:noFill/>
          <a:ln w="9525">
            <a:noFill/>
            <a:miter lim="800000"/>
            <a:headEnd/>
            <a:tailEnd/>
          </a:ln>
        </p:spPr>
        <p:txBody>
          <a:bodyPr wrap="none">
            <a:spAutoFit/>
          </a:bodyPr>
          <a:lstStyle/>
          <a:p>
            <a:r>
              <a:rPr lang="en-ZA" sz="2000" b="1">
                <a:latin typeface="Arial" charset="0"/>
              </a:rPr>
              <a:t>Water samples are </a:t>
            </a:r>
          </a:p>
          <a:p>
            <a:r>
              <a:rPr lang="en-ZA" sz="2000" b="1">
                <a:latin typeface="Arial" charset="0"/>
              </a:rPr>
              <a:t>Collected for the analysis of:</a:t>
            </a:r>
          </a:p>
          <a:p>
            <a:r>
              <a:rPr lang="en-ZA" sz="2000" b="1">
                <a:latin typeface="Arial" charset="0"/>
              </a:rPr>
              <a:t> </a:t>
            </a:r>
          </a:p>
          <a:p>
            <a:pPr>
              <a:buClr>
                <a:srgbClr val="FFFF00"/>
              </a:buClr>
              <a:buFont typeface="Wingdings" pitchFamily="2" charset="2"/>
              <a:buChar char="ü"/>
            </a:pPr>
            <a:r>
              <a:rPr lang="en-ZA" sz="2000" b="1">
                <a:latin typeface="Arial" charset="0"/>
              </a:rPr>
              <a:t>Oxygen</a:t>
            </a:r>
          </a:p>
          <a:p>
            <a:pPr>
              <a:buClr>
                <a:srgbClr val="FFFF00"/>
              </a:buClr>
              <a:buFont typeface="Wingdings" pitchFamily="2" charset="2"/>
              <a:buChar char="ü"/>
            </a:pPr>
            <a:r>
              <a:rPr lang="en-ZA" sz="2000" b="1">
                <a:latin typeface="Arial" charset="0"/>
              </a:rPr>
              <a:t>Salinity</a:t>
            </a:r>
          </a:p>
          <a:p>
            <a:pPr>
              <a:buClr>
                <a:srgbClr val="FFFF00"/>
              </a:buClr>
              <a:buFont typeface="Wingdings" pitchFamily="2" charset="2"/>
              <a:buChar char="ü"/>
            </a:pPr>
            <a:r>
              <a:rPr lang="en-ZA" sz="2000" b="1">
                <a:latin typeface="Arial" charset="0"/>
              </a:rPr>
              <a:t>Nutrients</a:t>
            </a:r>
          </a:p>
          <a:p>
            <a:pPr>
              <a:buClr>
                <a:srgbClr val="FFFF00"/>
              </a:buClr>
              <a:buFont typeface="Wingdings" pitchFamily="2" charset="2"/>
              <a:buChar char="ü"/>
            </a:pPr>
            <a:r>
              <a:rPr lang="en-ZA" sz="2000" b="1">
                <a:latin typeface="Arial" charset="0"/>
              </a:rPr>
              <a:t>CO2</a:t>
            </a:r>
          </a:p>
          <a:p>
            <a:pPr>
              <a:buClr>
                <a:srgbClr val="FFFF00"/>
              </a:buClr>
              <a:buFont typeface="Wingdings" pitchFamily="2" charset="2"/>
              <a:buChar char="ü"/>
            </a:pPr>
            <a:r>
              <a:rPr lang="en-ZA" sz="2000" b="1">
                <a:latin typeface="Arial" charset="0"/>
              </a:rPr>
              <a:t>CFC</a:t>
            </a:r>
          </a:p>
          <a:p>
            <a:pPr>
              <a:buClr>
                <a:srgbClr val="FFFF00"/>
              </a:buClr>
              <a:buFont typeface="Wingdings" pitchFamily="2" charset="2"/>
              <a:buChar char="ü"/>
            </a:pPr>
            <a:r>
              <a:rPr lang="en-ZA" sz="2000" b="1">
                <a:latin typeface="Arial" charset="0"/>
              </a:rPr>
              <a:t>Plankton etc..</a:t>
            </a:r>
          </a:p>
          <a:p>
            <a:pPr>
              <a:buClr>
                <a:srgbClr val="FFFF00"/>
              </a:buClr>
              <a:buFont typeface="Wingdings" pitchFamily="2" charset="2"/>
              <a:buNone/>
            </a:pPr>
            <a:r>
              <a:rPr lang="en-ZA" sz="2000" b="1">
                <a:solidFill>
                  <a:srgbClr val="FF0000"/>
                </a:solidFill>
                <a:latin typeface="Arial" charset="0"/>
              </a:rPr>
              <a:t>YOU NEED NISKIN BOTTLES FOR THIS!</a:t>
            </a:r>
          </a:p>
          <a:p>
            <a:endParaRPr lang="en-ZA" b="1">
              <a:solidFill>
                <a:srgbClr val="FF0000"/>
              </a:solidFill>
              <a:latin typeface="Arial"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Photos\DSC0029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476672"/>
            <a:ext cx="7726535" cy="57956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Photos\DSC002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9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G00_03"/>
          <p:cNvPicPr>
            <a:picLocks noChangeAspect="1" noChangeArrowheads="1"/>
          </p:cNvPicPr>
          <p:nvPr/>
        </p:nvPicPr>
        <p:blipFill>
          <a:blip r:embed="rId3" cstate="print"/>
          <a:srcRect l="15384" t="8101" r="15385" b="9740"/>
          <a:stretch>
            <a:fillRect/>
          </a:stretch>
        </p:blipFill>
        <p:spPr bwMode="auto">
          <a:xfrm>
            <a:off x="7162800" y="304800"/>
            <a:ext cx="1524000" cy="1501775"/>
          </a:xfrm>
          <a:prstGeom prst="rect">
            <a:avLst/>
          </a:prstGeom>
          <a:noFill/>
          <a:ln w="9525">
            <a:noFill/>
            <a:miter lim="800000"/>
            <a:headEnd/>
            <a:tailEnd/>
          </a:ln>
        </p:spPr>
      </p:pic>
      <p:sp>
        <p:nvSpPr>
          <p:cNvPr id="4099" name="Text Box 10"/>
          <p:cNvSpPr txBox="1">
            <a:spLocks noChangeArrowheads="1"/>
          </p:cNvSpPr>
          <p:nvPr/>
        </p:nvSpPr>
        <p:spPr bwMode="auto">
          <a:xfrm>
            <a:off x="533400" y="304800"/>
            <a:ext cx="6400800" cy="2492990"/>
          </a:xfrm>
          <a:prstGeom prst="rect">
            <a:avLst/>
          </a:prstGeom>
          <a:noFill/>
          <a:ln w="9525">
            <a:noFill/>
            <a:miter lim="800000"/>
            <a:headEnd/>
            <a:tailEnd/>
          </a:ln>
        </p:spPr>
        <p:txBody>
          <a:bodyPr>
            <a:spAutoFit/>
          </a:bodyPr>
          <a:lstStyle/>
          <a:p>
            <a:r>
              <a:rPr lang="en-US" sz="2800" u="sng" dirty="0">
                <a:solidFill>
                  <a:srgbClr val="FF3300"/>
                </a:solidFill>
              </a:rPr>
              <a:t>Oceanography is an observationally driven field!</a:t>
            </a:r>
          </a:p>
          <a:p>
            <a:endParaRPr lang="en-US" sz="2800" u="sng" dirty="0">
              <a:solidFill>
                <a:srgbClr val="FF3300"/>
              </a:solidFill>
            </a:endParaRPr>
          </a:p>
          <a:p>
            <a:r>
              <a:rPr lang="en-US" sz="2400" dirty="0">
                <a:solidFill>
                  <a:schemeClr val="accent2"/>
                </a:solidFill>
              </a:rPr>
              <a:t>What are the independent variables </a:t>
            </a:r>
            <a:r>
              <a:rPr lang="en-US" sz="2400" dirty="0" smtClean="0">
                <a:solidFill>
                  <a:schemeClr val="accent2"/>
                </a:solidFill>
              </a:rPr>
              <a:t>for </a:t>
            </a:r>
            <a:r>
              <a:rPr lang="en-US" sz="2400" dirty="0">
                <a:solidFill>
                  <a:schemeClr val="accent2"/>
                </a:solidFill>
              </a:rPr>
              <a:t>the ocean?</a:t>
            </a:r>
          </a:p>
          <a:p>
            <a:endParaRPr lang="en-US" sz="2400" dirty="0">
              <a:solidFill>
                <a:schemeClr val="accent2"/>
              </a:solidFill>
            </a:endParaRPr>
          </a:p>
          <a:p>
            <a:r>
              <a:rPr lang="en-US" sz="2400" dirty="0">
                <a:solidFill>
                  <a:schemeClr val="accent2"/>
                </a:solidFill>
              </a:rPr>
              <a:t>What do they measure and what is </a:t>
            </a:r>
            <a:r>
              <a:rPr lang="en-US" sz="2400" dirty="0" smtClean="0">
                <a:solidFill>
                  <a:schemeClr val="accent2"/>
                </a:solidFill>
              </a:rPr>
              <a:t>their </a:t>
            </a:r>
            <a:r>
              <a:rPr lang="en-US" sz="2400" dirty="0">
                <a:solidFill>
                  <a:schemeClr val="accent2"/>
                </a:solidFill>
              </a:rPr>
              <a:t>use?</a:t>
            </a:r>
          </a:p>
        </p:txBody>
      </p:sp>
      <p:sp>
        <p:nvSpPr>
          <p:cNvPr id="52235" name="Text Box 11"/>
          <p:cNvSpPr txBox="1">
            <a:spLocks noChangeArrowheads="1"/>
          </p:cNvSpPr>
          <p:nvPr/>
        </p:nvSpPr>
        <p:spPr bwMode="auto">
          <a:xfrm>
            <a:off x="560710" y="3068960"/>
            <a:ext cx="8259762" cy="3416320"/>
          </a:xfrm>
          <a:prstGeom prst="rect">
            <a:avLst/>
          </a:prstGeom>
          <a:noFill/>
          <a:ln w="9525">
            <a:noFill/>
            <a:miter lim="800000"/>
            <a:headEnd/>
            <a:tailEnd/>
          </a:ln>
        </p:spPr>
        <p:txBody>
          <a:bodyPr>
            <a:spAutoFit/>
          </a:bodyPr>
          <a:lstStyle/>
          <a:p>
            <a:r>
              <a:rPr lang="en-US" dirty="0"/>
              <a:t>Geological: coastlines, bathymetry, sediment thickness</a:t>
            </a:r>
          </a:p>
          <a:p>
            <a:endParaRPr lang="en-US" dirty="0"/>
          </a:p>
          <a:p>
            <a:r>
              <a:rPr lang="en-US" dirty="0"/>
              <a:t>Physics: Temperature, horizontal velocity, </a:t>
            </a:r>
            <a:r>
              <a:rPr lang="en-US" dirty="0" smtClean="0"/>
              <a:t>vertical </a:t>
            </a:r>
            <a:r>
              <a:rPr lang="en-US" dirty="0"/>
              <a:t>velocity, Sea-surface height</a:t>
            </a:r>
          </a:p>
          <a:p>
            <a:endParaRPr lang="en-US" dirty="0"/>
          </a:p>
          <a:p>
            <a:r>
              <a:rPr lang="en-US" dirty="0"/>
              <a:t>Biology: </a:t>
            </a:r>
            <a:r>
              <a:rPr lang="en-US" dirty="0" err="1"/>
              <a:t>Chl</a:t>
            </a:r>
            <a:r>
              <a:rPr lang="en-US" dirty="0"/>
              <a:t>-a, Productivity, Zooplankton, </a:t>
            </a:r>
            <a:r>
              <a:rPr lang="en-US" dirty="0" smtClean="0"/>
              <a:t>Phytoplankton</a:t>
            </a:r>
            <a:r>
              <a:rPr lang="en-US" dirty="0"/>
              <a:t>, Fish and Egg counts, etc</a:t>
            </a:r>
          </a:p>
          <a:p>
            <a:endParaRPr lang="en-US" dirty="0"/>
          </a:p>
          <a:p>
            <a:r>
              <a:rPr lang="en-US" dirty="0"/>
              <a:t>Chemistry: Salinity, Carbon, Nitrogen, Iron, Oxygen…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sz="half" idx="1"/>
          </p:nvPr>
        </p:nvSpPr>
        <p:spPr>
          <a:xfrm>
            <a:off x="3203575" y="0"/>
            <a:ext cx="5688013" cy="4114800"/>
          </a:xfrm>
        </p:spPr>
        <p:txBody>
          <a:bodyPr/>
          <a:lstStyle/>
          <a:p>
            <a:pPr algn="just">
              <a:lnSpc>
                <a:spcPct val="80000"/>
              </a:lnSpc>
              <a:buFont typeface="Monotype Sorts" charset="2"/>
              <a:buNone/>
            </a:pPr>
            <a:endParaRPr lang="en-ZA" sz="2000" smtClean="0">
              <a:effectLst/>
            </a:endParaRPr>
          </a:p>
          <a:p>
            <a:pPr algn="just">
              <a:lnSpc>
                <a:spcPct val="80000"/>
              </a:lnSpc>
              <a:buFont typeface="Monotype Sorts" charset="2"/>
              <a:buNone/>
            </a:pPr>
            <a:r>
              <a:rPr lang="en-ZA" sz="2000" smtClean="0">
                <a:effectLst/>
              </a:rPr>
              <a:t>Plastic, (eliminates chemical reaction between the bottle and the sample) </a:t>
            </a:r>
          </a:p>
          <a:p>
            <a:pPr algn="just">
              <a:lnSpc>
                <a:spcPct val="80000"/>
              </a:lnSpc>
              <a:buFont typeface="Monotype Sorts" charset="2"/>
              <a:buNone/>
            </a:pPr>
            <a:endParaRPr lang="en-ZA" sz="2000" smtClean="0">
              <a:effectLst/>
            </a:endParaRPr>
          </a:p>
          <a:p>
            <a:pPr algn="just">
              <a:lnSpc>
                <a:spcPct val="80000"/>
              </a:lnSpc>
              <a:buFont typeface="Monotype Sorts" charset="2"/>
              <a:buNone/>
            </a:pPr>
            <a:r>
              <a:rPr lang="en-ZA" sz="2000" smtClean="0">
                <a:effectLst/>
              </a:rPr>
              <a:t>Top and bottom valves are held open and closed at precise depths </a:t>
            </a:r>
            <a:r>
              <a:rPr lang="en-ZA" sz="2000" smtClean="0">
                <a:solidFill>
                  <a:srgbClr val="FF0000"/>
                </a:solidFill>
                <a:effectLst/>
              </a:rPr>
              <a:t>on the upcast</a:t>
            </a:r>
            <a:r>
              <a:rPr lang="en-ZA" sz="2000" smtClean="0">
                <a:effectLst/>
              </a:rPr>
              <a:t>. </a:t>
            </a:r>
          </a:p>
          <a:p>
            <a:pPr algn="just">
              <a:lnSpc>
                <a:spcPct val="80000"/>
              </a:lnSpc>
              <a:buFont typeface="Monotype Sorts" charset="2"/>
              <a:buNone/>
            </a:pPr>
            <a:endParaRPr lang="en-ZA" sz="2000" smtClean="0">
              <a:effectLst/>
            </a:endParaRPr>
          </a:p>
          <a:p>
            <a:pPr algn="just">
              <a:lnSpc>
                <a:spcPct val="80000"/>
              </a:lnSpc>
              <a:buFont typeface="Monotype Sorts" charset="2"/>
              <a:buNone/>
            </a:pPr>
            <a:r>
              <a:rPr lang="en-ZA" sz="2000" smtClean="0">
                <a:effectLst/>
              </a:rPr>
              <a:t>Niskin bottles of different sizes are used for sample collection for various tracers.</a:t>
            </a:r>
          </a:p>
          <a:p>
            <a:pPr algn="just">
              <a:lnSpc>
                <a:spcPct val="80000"/>
              </a:lnSpc>
              <a:buFont typeface="Monotype Sorts" charset="2"/>
              <a:buNone/>
            </a:pPr>
            <a:endParaRPr lang="en-ZA" sz="2000" smtClean="0">
              <a:effectLst/>
            </a:endParaRPr>
          </a:p>
        </p:txBody>
      </p:sp>
      <p:pic>
        <p:nvPicPr>
          <p:cNvPr id="24579" name="Picture 5" descr="fig13a11a"/>
          <p:cNvPicPr>
            <a:picLocks noGrp="1" noChangeAspect="1" noChangeArrowheads="1"/>
          </p:cNvPicPr>
          <p:nvPr>
            <p:ph sz="half" idx="2"/>
          </p:nvPr>
        </p:nvPicPr>
        <p:blipFill>
          <a:blip r:embed="rId2" cstate="print"/>
          <a:srcRect/>
          <a:stretch>
            <a:fillRect/>
          </a:stretch>
        </p:blipFill>
        <p:spPr>
          <a:xfrm>
            <a:off x="2843213" y="3094038"/>
            <a:ext cx="6300787" cy="2698750"/>
          </a:xfrm>
          <a:noFill/>
        </p:spPr>
      </p:pic>
      <p:sp>
        <p:nvSpPr>
          <p:cNvPr id="207880" name="Rectangle 8"/>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CTDs </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rgbClr val="FF0000"/>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73416" name="Rectangle 8"/>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25603" name="Picture 4" descr="Niskin_with_center_hinger"/>
          <p:cNvPicPr>
            <a:picLocks noGrp="1" noChangeAspect="1" noChangeArrowheads="1"/>
          </p:cNvPicPr>
          <p:nvPr>
            <p:ph sz="half" idx="1"/>
          </p:nvPr>
        </p:nvPicPr>
        <p:blipFill>
          <a:blip r:embed="rId2" cstate="print"/>
          <a:srcRect/>
          <a:stretch>
            <a:fillRect/>
          </a:stretch>
        </p:blipFill>
        <p:spPr>
          <a:xfrm>
            <a:off x="611188" y="0"/>
            <a:ext cx="3243262" cy="6858000"/>
          </a:xfrm>
          <a:noFill/>
        </p:spPr>
      </p:pic>
      <p:pic>
        <p:nvPicPr>
          <p:cNvPr id="25604" name="Picture 7" descr="niskin_600"/>
          <p:cNvPicPr>
            <a:picLocks noGrp="1" noChangeAspect="1" noChangeArrowheads="1"/>
          </p:cNvPicPr>
          <p:nvPr>
            <p:ph sz="half" idx="2"/>
          </p:nvPr>
        </p:nvPicPr>
        <p:blipFill>
          <a:blip r:embed="rId3" cstate="print"/>
          <a:srcRect/>
          <a:stretch>
            <a:fillRect/>
          </a:stretch>
        </p:blipFill>
        <p:spPr>
          <a:xfrm>
            <a:off x="4013200" y="0"/>
            <a:ext cx="5130800" cy="6858000"/>
          </a:xfr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3"/>
          <p:cNvSpPr>
            <a:spLocks noGrp="1" noChangeArrowheads="1"/>
          </p:cNvSpPr>
          <p:nvPr>
            <p:ph type="body" sz="half" idx="1"/>
          </p:nvPr>
        </p:nvSpPr>
        <p:spPr>
          <a:xfrm>
            <a:off x="3132138" y="260350"/>
            <a:ext cx="5754687" cy="4114800"/>
          </a:xfrm>
        </p:spPr>
        <p:txBody>
          <a:bodyPr/>
          <a:lstStyle/>
          <a:p>
            <a:pPr>
              <a:lnSpc>
                <a:spcPct val="80000"/>
              </a:lnSpc>
              <a:buFont typeface="Monotype Sorts" charset="2"/>
              <a:buNone/>
              <a:defRPr/>
            </a:pPr>
            <a:r>
              <a:rPr lang="en-ZA" sz="2000" smtClean="0">
                <a:solidFill>
                  <a:srgbClr val="FFFF00"/>
                </a:solidFill>
                <a:effectLst/>
              </a:rPr>
              <a:t>What is it and why do we use it?</a:t>
            </a:r>
          </a:p>
          <a:p>
            <a:pPr>
              <a:lnSpc>
                <a:spcPct val="80000"/>
              </a:lnSpc>
              <a:defRPr/>
            </a:pPr>
            <a:r>
              <a:rPr lang="en-ZA" sz="2000" smtClean="0">
                <a:effectLst/>
              </a:rPr>
              <a:t>An Acoustic Doppler Current Profiler (ADCP). </a:t>
            </a:r>
          </a:p>
          <a:p>
            <a:pPr>
              <a:lnSpc>
                <a:spcPct val="80000"/>
              </a:lnSpc>
              <a:defRPr/>
            </a:pPr>
            <a:r>
              <a:rPr lang="en-ZA" sz="2000" smtClean="0">
                <a:effectLst/>
              </a:rPr>
              <a:t>Measures velocity and direction of water.</a:t>
            </a:r>
          </a:p>
          <a:p>
            <a:pPr>
              <a:lnSpc>
                <a:spcPct val="80000"/>
              </a:lnSpc>
              <a:defRPr/>
            </a:pPr>
            <a:r>
              <a:rPr lang="en-ZA" sz="2000" smtClean="0">
                <a:effectLst/>
              </a:rPr>
              <a:t>Shipboard or anchored</a:t>
            </a:r>
          </a:p>
          <a:p>
            <a:pPr>
              <a:lnSpc>
                <a:spcPct val="80000"/>
              </a:lnSpc>
              <a:buFont typeface="Monotype Sorts" charset="2"/>
              <a:buNone/>
              <a:defRPr/>
            </a:pPr>
            <a:endParaRPr lang="en-ZA" sz="2000" smtClean="0">
              <a:solidFill>
                <a:srgbClr val="FFFF00"/>
              </a:solidFill>
              <a:effectLst/>
            </a:endParaRPr>
          </a:p>
          <a:p>
            <a:pPr>
              <a:lnSpc>
                <a:spcPct val="80000"/>
              </a:lnSpc>
              <a:buFont typeface="Monotype Sorts" charset="2"/>
              <a:buNone/>
              <a:defRPr/>
            </a:pPr>
            <a:r>
              <a:rPr lang="en-ZA" sz="1600" smtClean="0">
                <a:latin typeface="Comic Sans MS" pitchFamily="66" charset="0"/>
              </a:rPr>
              <a:t/>
            </a:r>
            <a:br>
              <a:rPr lang="en-ZA" sz="1600" smtClean="0">
                <a:latin typeface="Comic Sans MS" pitchFamily="66" charset="0"/>
              </a:rPr>
            </a:br>
            <a:endParaRPr lang="en-ZA" sz="1600" smtClean="0">
              <a:latin typeface="Comic Sans MS" pitchFamily="66" charset="0"/>
            </a:endParaRPr>
          </a:p>
          <a:p>
            <a:pPr>
              <a:lnSpc>
                <a:spcPct val="80000"/>
              </a:lnSpc>
              <a:buFont typeface="Monotype Sorts" charset="2"/>
              <a:buNone/>
              <a:defRPr/>
            </a:pPr>
            <a:r>
              <a:rPr lang="en-ZA" sz="700" smtClean="0"/>
              <a:t>	</a:t>
            </a:r>
            <a:br>
              <a:rPr lang="en-ZA" sz="700" smtClean="0"/>
            </a:br>
            <a:endParaRPr lang="en-ZA" sz="700" smtClean="0"/>
          </a:p>
        </p:txBody>
      </p:sp>
      <p:sp>
        <p:nvSpPr>
          <p:cNvPr id="226309" name="Rectangle 5"/>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CTDs </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rgbClr val="FF0000"/>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pic>
        <p:nvPicPr>
          <p:cNvPr id="26628" name="Picture 11" descr="C06FB01b"/>
          <p:cNvPicPr>
            <a:picLocks noGrp="1" noChangeAspect="1" noChangeArrowheads="1"/>
          </p:cNvPicPr>
          <p:nvPr>
            <p:ph sz="quarter" idx="3"/>
          </p:nvPr>
        </p:nvPicPr>
        <p:blipFill>
          <a:blip r:embed="rId2" cstate="print"/>
          <a:srcRect/>
          <a:stretch>
            <a:fillRect/>
          </a:stretch>
        </p:blipFill>
        <p:spPr>
          <a:xfrm>
            <a:off x="4572000" y="3257550"/>
            <a:ext cx="2976563" cy="3600450"/>
          </a:xfrm>
          <a:noFill/>
        </p:spPr>
      </p:pic>
      <p:pic>
        <p:nvPicPr>
          <p:cNvPr id="26629" name="Picture 15" descr="ADCP"/>
          <p:cNvPicPr>
            <a:picLocks noGrp="1" noChangeAspect="1" noChangeArrowheads="1"/>
          </p:cNvPicPr>
          <p:nvPr>
            <p:ph sz="quarter" idx="2"/>
          </p:nvPr>
        </p:nvPicPr>
        <p:blipFill>
          <a:blip r:embed="rId3" cstate="print"/>
          <a:srcRect/>
          <a:stretch>
            <a:fillRect/>
          </a:stretch>
        </p:blipFill>
        <p:spPr>
          <a:xfrm>
            <a:off x="4500563" y="1628775"/>
            <a:ext cx="3067050" cy="198120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7650" name="Picture 4" descr="adcp1a"/>
          <p:cNvPicPr>
            <a:picLocks noGrp="1" noChangeAspect="1" noChangeArrowheads="1"/>
          </p:cNvPicPr>
          <p:nvPr>
            <p:ph idx="1"/>
          </p:nvPr>
        </p:nvPicPr>
        <p:blipFill>
          <a:blip r:embed="rId2" cstate="print"/>
          <a:srcRect/>
          <a:stretch>
            <a:fillRect/>
          </a:stretch>
        </p:blipFill>
        <p:spPr>
          <a:xfrm>
            <a:off x="0" y="836613"/>
            <a:ext cx="4754563" cy="5013325"/>
          </a:xfrm>
          <a:noFill/>
        </p:spPr>
      </p:pic>
      <p:sp>
        <p:nvSpPr>
          <p:cNvPr id="281607" name="Rectangle 7"/>
          <p:cNvSpPr>
            <a:spLocks noChangeArrowheads="1"/>
          </p:cNvSpPr>
          <p:nvPr/>
        </p:nvSpPr>
        <p:spPr bwMode="auto">
          <a:xfrm>
            <a:off x="4356100" y="0"/>
            <a:ext cx="4787900" cy="5040313"/>
          </a:xfrm>
          <a:prstGeom prst="rect">
            <a:avLst/>
          </a:prstGeom>
          <a:noFill/>
          <a:ln w="9525">
            <a:noFill/>
            <a:miter lim="800000"/>
            <a:headEnd/>
            <a:tailEnd/>
          </a:ln>
        </p:spPr>
        <p:txBody>
          <a:bodyPr/>
          <a:lstStyle/>
          <a:p>
            <a:pPr marL="342900" indent="-342900">
              <a:lnSpc>
                <a:spcPct val="80000"/>
              </a:lnSpc>
              <a:spcBef>
                <a:spcPct val="20000"/>
              </a:spcBef>
              <a:buClr>
                <a:schemeClr val="folHlink"/>
              </a:buClr>
              <a:buSzPct val="75000"/>
              <a:buFont typeface="Monotype Sorts" charset="2"/>
              <a:buNone/>
              <a:defRPr/>
            </a:pPr>
            <a:r>
              <a:rPr kumimoji="1" lang="en-ZA" sz="1800">
                <a:solidFill>
                  <a:srgbClr val="FF0000"/>
                </a:solidFill>
                <a:latin typeface="Arial" charset="0"/>
              </a:rPr>
              <a:t>How does it work?</a:t>
            </a:r>
          </a:p>
          <a:p>
            <a:pPr marL="342900" indent="-342900">
              <a:lnSpc>
                <a:spcPct val="80000"/>
              </a:lnSpc>
              <a:spcBef>
                <a:spcPct val="20000"/>
              </a:spcBef>
              <a:buClr>
                <a:schemeClr val="folHlink"/>
              </a:buClr>
              <a:buSzPct val="75000"/>
              <a:buFont typeface="Monotype Sorts" charset="2"/>
              <a:buNone/>
              <a:defRPr/>
            </a:pPr>
            <a:endParaRPr kumimoji="1" lang="en-ZA" sz="1800">
              <a:solidFill>
                <a:srgbClr val="FF0000"/>
              </a:solidFill>
              <a:latin typeface="Arial" charset="0"/>
            </a:endParaRPr>
          </a:p>
          <a:p>
            <a:pPr marL="342900" indent="-342900">
              <a:lnSpc>
                <a:spcPct val="80000"/>
              </a:lnSpc>
              <a:spcBef>
                <a:spcPct val="20000"/>
              </a:spcBef>
              <a:buClr>
                <a:schemeClr val="folHlink"/>
              </a:buClr>
              <a:buSzPct val="75000"/>
              <a:buFont typeface="Monotype Sorts" charset="2"/>
              <a:buChar char="n"/>
              <a:defRPr/>
            </a:pPr>
            <a:r>
              <a:rPr kumimoji="1" lang="en-ZA" sz="1800">
                <a:solidFill>
                  <a:schemeClr val="bg2"/>
                </a:solidFill>
                <a:latin typeface="Arial" charset="0"/>
              </a:rPr>
              <a:t>The ADCP measures water currents with sound, using a principle of sound waves called the Doppler effect. </a:t>
            </a:r>
          </a:p>
          <a:p>
            <a:pPr marL="342900" indent="-342900">
              <a:lnSpc>
                <a:spcPct val="80000"/>
              </a:lnSpc>
              <a:spcBef>
                <a:spcPct val="20000"/>
              </a:spcBef>
              <a:buClr>
                <a:schemeClr val="folHlink"/>
              </a:buClr>
              <a:buSzPct val="75000"/>
              <a:buFont typeface="Monotype Sorts" charset="2"/>
              <a:buNone/>
              <a:defRPr/>
            </a:pPr>
            <a:endParaRPr kumimoji="1" lang="en-ZA" sz="1800">
              <a:solidFill>
                <a:schemeClr val="bg2"/>
              </a:solidFill>
              <a:latin typeface="Arial" charset="0"/>
            </a:endParaRPr>
          </a:p>
          <a:p>
            <a:pPr marL="342900" indent="-342900">
              <a:lnSpc>
                <a:spcPct val="80000"/>
              </a:lnSpc>
              <a:spcBef>
                <a:spcPct val="20000"/>
              </a:spcBef>
              <a:buClr>
                <a:schemeClr val="folHlink"/>
              </a:buClr>
              <a:buSzPct val="75000"/>
              <a:buFont typeface="Monotype Sorts" charset="2"/>
              <a:buChar char="n"/>
              <a:defRPr/>
            </a:pPr>
            <a:r>
              <a:rPr kumimoji="1" lang="en-ZA" sz="1800">
                <a:solidFill>
                  <a:schemeClr val="bg2"/>
                </a:solidFill>
                <a:latin typeface="Arial" charset="0"/>
              </a:rPr>
              <a:t>The ADCP works by transmitting "pings" of sound at a constant frequency into the water. </a:t>
            </a:r>
          </a:p>
          <a:p>
            <a:pPr marL="342900" indent="-342900">
              <a:lnSpc>
                <a:spcPct val="80000"/>
              </a:lnSpc>
              <a:spcBef>
                <a:spcPct val="20000"/>
              </a:spcBef>
              <a:buClr>
                <a:schemeClr val="folHlink"/>
              </a:buClr>
              <a:buSzPct val="75000"/>
              <a:buFont typeface="Monotype Sorts" charset="2"/>
              <a:buChar char="n"/>
              <a:defRPr/>
            </a:pPr>
            <a:endParaRPr kumimoji="1" lang="en-ZA" sz="1800">
              <a:solidFill>
                <a:schemeClr val="bg2"/>
              </a:solidFill>
              <a:latin typeface="Arial" charset="0"/>
            </a:endParaRPr>
          </a:p>
          <a:p>
            <a:pPr marL="342900" indent="-342900">
              <a:lnSpc>
                <a:spcPct val="80000"/>
              </a:lnSpc>
              <a:spcBef>
                <a:spcPct val="20000"/>
              </a:spcBef>
              <a:buClr>
                <a:schemeClr val="folHlink"/>
              </a:buClr>
              <a:buSzPct val="75000"/>
              <a:buFont typeface="Monotype Sorts" charset="2"/>
              <a:buChar char="n"/>
              <a:defRPr/>
            </a:pPr>
            <a:r>
              <a:rPr kumimoji="1" lang="en-ZA" sz="1800">
                <a:solidFill>
                  <a:schemeClr val="bg2"/>
                </a:solidFill>
                <a:latin typeface="Arial" charset="0"/>
              </a:rPr>
              <a:t>As the sound waves travel, they ricochet off particles suspended in the moving water, and reflect back to the instrument. </a:t>
            </a:r>
          </a:p>
          <a:p>
            <a:pPr marL="342900" indent="-342900">
              <a:lnSpc>
                <a:spcPct val="80000"/>
              </a:lnSpc>
              <a:spcBef>
                <a:spcPct val="20000"/>
              </a:spcBef>
              <a:buClr>
                <a:schemeClr val="folHlink"/>
              </a:buClr>
              <a:buSzPct val="75000"/>
              <a:buFont typeface="Monotype Sorts" charset="2"/>
              <a:buChar char="n"/>
              <a:defRPr/>
            </a:pPr>
            <a:endParaRPr kumimoji="1" lang="en-ZA" sz="1800">
              <a:solidFill>
                <a:schemeClr val="bg2"/>
              </a:solidFill>
              <a:latin typeface="Arial" charset="0"/>
            </a:endParaRPr>
          </a:p>
          <a:p>
            <a:pPr marL="342900" indent="-342900">
              <a:lnSpc>
                <a:spcPct val="80000"/>
              </a:lnSpc>
              <a:spcBef>
                <a:spcPct val="20000"/>
              </a:spcBef>
              <a:buClr>
                <a:schemeClr val="folHlink"/>
              </a:buClr>
              <a:buSzPct val="75000"/>
              <a:buFont typeface="Monotype Sorts" charset="2"/>
              <a:buChar char="n"/>
              <a:defRPr/>
            </a:pPr>
            <a:r>
              <a:rPr kumimoji="1" lang="en-ZA" sz="1800">
                <a:solidFill>
                  <a:schemeClr val="bg2"/>
                </a:solidFill>
                <a:latin typeface="Arial" charset="0"/>
              </a:rPr>
              <a:t>Due to the Doppler effect, sound waves bounced back from a particle moving away from the profiler have a slightly lowered frequency when they return. </a:t>
            </a:r>
          </a:p>
          <a:p>
            <a:pPr marL="342900" indent="-342900">
              <a:lnSpc>
                <a:spcPct val="80000"/>
              </a:lnSpc>
              <a:spcBef>
                <a:spcPct val="20000"/>
              </a:spcBef>
              <a:buClr>
                <a:schemeClr val="folHlink"/>
              </a:buClr>
              <a:buSzPct val="75000"/>
              <a:buFont typeface="Monotype Sorts" charset="2"/>
              <a:buChar char="n"/>
              <a:defRPr/>
            </a:pPr>
            <a:endParaRPr kumimoji="1" lang="en-ZA" sz="1800">
              <a:solidFill>
                <a:schemeClr val="bg2"/>
              </a:solidFill>
              <a:latin typeface="Arial" charset="0"/>
            </a:endParaRPr>
          </a:p>
          <a:p>
            <a:pPr marL="342900" indent="-342900">
              <a:lnSpc>
                <a:spcPct val="80000"/>
              </a:lnSpc>
              <a:spcBef>
                <a:spcPct val="20000"/>
              </a:spcBef>
              <a:buClr>
                <a:schemeClr val="folHlink"/>
              </a:buClr>
              <a:buSzPct val="75000"/>
              <a:buFont typeface="Monotype Sorts" charset="2"/>
              <a:buChar char="n"/>
              <a:defRPr/>
            </a:pPr>
            <a:r>
              <a:rPr kumimoji="1" lang="en-ZA" sz="1800">
                <a:solidFill>
                  <a:schemeClr val="bg2"/>
                </a:solidFill>
                <a:latin typeface="Arial" charset="0"/>
              </a:rPr>
              <a:t>The difference in frequency between the waves the profiler sends out and the waves it receives is called the Doppler shift. </a:t>
            </a:r>
          </a:p>
          <a:p>
            <a:pPr marL="342900" indent="-342900">
              <a:lnSpc>
                <a:spcPct val="80000"/>
              </a:lnSpc>
              <a:spcBef>
                <a:spcPct val="20000"/>
              </a:spcBef>
              <a:buClr>
                <a:schemeClr val="folHlink"/>
              </a:buClr>
              <a:buSzPct val="75000"/>
              <a:buFont typeface="Monotype Sorts" charset="2"/>
              <a:buChar char="n"/>
              <a:defRPr/>
            </a:pPr>
            <a:endParaRPr kumimoji="1" lang="en-ZA" sz="1800">
              <a:solidFill>
                <a:schemeClr val="bg2"/>
              </a:solidFill>
              <a:latin typeface="Arial" charset="0"/>
            </a:endParaRPr>
          </a:p>
          <a:p>
            <a:pPr marL="342900" indent="-342900">
              <a:lnSpc>
                <a:spcPct val="80000"/>
              </a:lnSpc>
              <a:spcBef>
                <a:spcPct val="20000"/>
              </a:spcBef>
              <a:buClr>
                <a:schemeClr val="folHlink"/>
              </a:buClr>
              <a:buSzPct val="75000"/>
              <a:buFont typeface="Monotype Sorts" charset="2"/>
              <a:buChar char="n"/>
              <a:defRPr/>
            </a:pPr>
            <a:r>
              <a:rPr kumimoji="1" lang="en-ZA" sz="1800">
                <a:solidFill>
                  <a:schemeClr val="bg2"/>
                </a:solidFill>
                <a:latin typeface="Arial" charset="0"/>
              </a:rPr>
              <a:t>The instrument uses this shift to calculate how fast the particle and the water around it are moving.</a:t>
            </a:r>
            <a:br>
              <a:rPr kumimoji="1" lang="en-ZA" sz="1800">
                <a:solidFill>
                  <a:schemeClr val="bg2"/>
                </a:solidFill>
                <a:latin typeface="Arial" charset="0"/>
              </a:rPr>
            </a:br>
            <a:r>
              <a:rPr kumimoji="1" lang="en-ZA" sz="1800">
                <a:solidFill>
                  <a:schemeClr val="bg2"/>
                </a:solidFill>
                <a:effectLst>
                  <a:outerShdw blurRad="38100" dist="38100" dir="2700000" algn="tl">
                    <a:srgbClr val="C0C0C0"/>
                  </a:outerShdw>
                </a:effectLst>
                <a:latin typeface="Comic Sans MS" pitchFamily="66" charset="0"/>
              </a:rPr>
              <a:t/>
            </a:r>
            <a:br>
              <a:rPr kumimoji="1" lang="en-ZA" sz="1800">
                <a:solidFill>
                  <a:schemeClr val="bg2"/>
                </a:solidFill>
                <a:effectLst>
                  <a:outerShdw blurRad="38100" dist="38100" dir="2700000" algn="tl">
                    <a:srgbClr val="C0C0C0"/>
                  </a:outerShdw>
                </a:effectLst>
                <a:latin typeface="Comic Sans MS" pitchFamily="66" charset="0"/>
              </a:rPr>
            </a:br>
            <a:endParaRPr kumimoji="1" lang="en-ZA" sz="1800">
              <a:solidFill>
                <a:schemeClr val="bg2"/>
              </a:solidFill>
              <a:effectLst>
                <a:outerShdw blurRad="38100" dist="38100" dir="2700000" algn="tl">
                  <a:srgbClr val="C0C0C0"/>
                </a:outerShdw>
              </a:effectLst>
              <a:latin typeface="Comic Sans MS" pitchFamily="66" charset="0"/>
            </a:endParaRPr>
          </a:p>
          <a:p>
            <a:pPr marL="342900" indent="-342900">
              <a:lnSpc>
                <a:spcPct val="80000"/>
              </a:lnSpc>
              <a:spcBef>
                <a:spcPct val="20000"/>
              </a:spcBef>
              <a:buClr>
                <a:schemeClr val="folHlink"/>
              </a:buClr>
              <a:buSzPct val="75000"/>
              <a:buFont typeface="Monotype Sorts" charset="2"/>
              <a:buNone/>
              <a:defRPr/>
            </a:pPr>
            <a:r>
              <a:rPr kumimoji="1" lang="en-ZA" sz="1800">
                <a:effectLst>
                  <a:outerShdw blurRad="38100" dist="38100" dir="2700000" algn="tl">
                    <a:srgbClr val="C0C0C0"/>
                  </a:outerShdw>
                </a:effectLst>
                <a:latin typeface="Arial" charset="0"/>
              </a:rPr>
              <a:t>	</a:t>
            </a:r>
            <a:br>
              <a:rPr kumimoji="1" lang="en-ZA" sz="1800">
                <a:effectLst>
                  <a:outerShdw blurRad="38100" dist="38100" dir="2700000" algn="tl">
                    <a:srgbClr val="C0C0C0"/>
                  </a:outerShdw>
                </a:effectLst>
                <a:latin typeface="Arial" charset="0"/>
              </a:rPr>
            </a:br>
            <a:endParaRPr kumimoji="1" lang="en-ZA" sz="1800">
              <a:effectLst>
                <a:outerShdw blurRad="38100" dist="38100" dir="2700000" algn="tl">
                  <a:srgbClr val="C0C0C0"/>
                </a:outerShdw>
              </a:effectLst>
              <a:latin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404664"/>
            <a:ext cx="7772400" cy="738336"/>
          </a:xfrm>
        </p:spPr>
        <p:txBody>
          <a:bodyPr/>
          <a:lstStyle/>
          <a:p>
            <a:r>
              <a:rPr lang="en-US" sz="2000" b="1" dirty="0" smtClean="0">
                <a:solidFill>
                  <a:schemeClr val="bg2"/>
                </a:solidFill>
                <a:effectLst/>
              </a:rPr>
              <a:t>http://nome.colorado.edu/HARC/adcp/adcp_data.html</a:t>
            </a:r>
            <a:endParaRPr lang="en-US" sz="2000" b="1" dirty="0">
              <a:solidFill>
                <a:schemeClr val="bg2"/>
              </a:solidFill>
              <a:effectLst/>
            </a:endParaRPr>
          </a:p>
        </p:txBody>
      </p:sp>
      <p:pic>
        <p:nvPicPr>
          <p:cNvPr id="4" name="Content Placeholder 3" descr="adcp.gif"/>
          <p:cNvPicPr>
            <a:picLocks noGrp="1" noChangeAspect="1"/>
          </p:cNvPicPr>
          <p:nvPr>
            <p:ph idx="1"/>
          </p:nvPr>
        </p:nvPicPr>
        <p:blipFill>
          <a:blip r:embed="rId2" cstate="print"/>
          <a:stretch>
            <a:fillRect/>
          </a:stretch>
        </p:blipFill>
        <p:spPr>
          <a:xfrm>
            <a:off x="1259632" y="1238672"/>
            <a:ext cx="7496609" cy="5619328"/>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8674" name="Picture 2" descr="auce_stn_map2"/>
          <p:cNvPicPr>
            <a:picLocks noChangeAspect="1" noChangeArrowheads="1"/>
          </p:cNvPicPr>
          <p:nvPr/>
        </p:nvPicPr>
        <p:blipFill>
          <a:blip r:embed="rId2" cstate="print"/>
          <a:srcRect/>
          <a:stretch>
            <a:fillRect/>
          </a:stretch>
        </p:blipFill>
        <p:spPr bwMode="auto">
          <a:xfrm>
            <a:off x="0" y="0"/>
            <a:ext cx="5940425" cy="4060825"/>
          </a:xfrm>
          <a:prstGeom prst="rect">
            <a:avLst/>
          </a:prstGeom>
          <a:noFill/>
          <a:ln w="9525">
            <a:noFill/>
            <a:miter lim="800000"/>
            <a:headEnd/>
            <a:tailEnd/>
          </a:ln>
        </p:spPr>
      </p:pic>
      <p:pic>
        <p:nvPicPr>
          <p:cNvPr id="28675" name="Picture 4" descr="adcp_vecmap2"/>
          <p:cNvPicPr>
            <a:picLocks noChangeAspect="1" noChangeArrowheads="1"/>
          </p:cNvPicPr>
          <p:nvPr/>
        </p:nvPicPr>
        <p:blipFill>
          <a:blip r:embed="rId3" cstate="print"/>
          <a:srcRect/>
          <a:stretch>
            <a:fillRect/>
          </a:stretch>
        </p:blipFill>
        <p:spPr bwMode="auto">
          <a:xfrm>
            <a:off x="4211638" y="2568575"/>
            <a:ext cx="4932362" cy="4289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adcp_d"/>
          <p:cNvPicPr>
            <a:picLocks noChangeAspect="1" noChangeArrowheads="1"/>
          </p:cNvPicPr>
          <p:nvPr/>
        </p:nvPicPr>
        <p:blipFill>
          <a:blip r:embed="rId2" cstate="print"/>
          <a:srcRect/>
          <a:stretch>
            <a:fillRect/>
          </a:stretch>
        </p:blipFill>
        <p:spPr bwMode="auto">
          <a:xfrm>
            <a:off x="1907704" y="0"/>
            <a:ext cx="6156176" cy="6742899"/>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body" idx="1"/>
          </p:nvPr>
        </p:nvSpPr>
        <p:spPr>
          <a:xfrm>
            <a:off x="2700338" y="260350"/>
            <a:ext cx="6121400" cy="4114800"/>
          </a:xfrm>
        </p:spPr>
        <p:txBody>
          <a:bodyPr/>
          <a:lstStyle/>
          <a:p>
            <a:pPr>
              <a:lnSpc>
                <a:spcPct val="80000"/>
              </a:lnSpc>
              <a:buFont typeface="Monotype Sorts" charset="2"/>
              <a:buNone/>
              <a:defRPr/>
            </a:pPr>
            <a:r>
              <a:rPr lang="en-ZA" sz="2000" b="1" smtClean="0">
                <a:solidFill>
                  <a:srgbClr val="FFFF00"/>
                </a:solidFill>
                <a:effectLst/>
              </a:rPr>
              <a:t>Advantages:</a:t>
            </a:r>
            <a:r>
              <a:rPr lang="en-ZA" sz="2000" smtClean="0">
                <a:solidFill>
                  <a:srgbClr val="FFFF00"/>
                </a:solidFill>
                <a:effectLst/>
              </a:rPr>
              <a:t/>
            </a:r>
            <a:br>
              <a:rPr lang="en-ZA" sz="2000" smtClean="0">
                <a:solidFill>
                  <a:srgbClr val="FFFF00"/>
                </a:solidFill>
                <a:effectLst/>
              </a:rPr>
            </a:br>
            <a:endParaRPr lang="en-ZA" sz="2000" smtClean="0">
              <a:solidFill>
                <a:srgbClr val="FFFF00"/>
              </a:solidFill>
              <a:effectLst/>
            </a:endParaRPr>
          </a:p>
          <a:p>
            <a:pPr>
              <a:lnSpc>
                <a:spcPct val="80000"/>
              </a:lnSpc>
              <a:defRPr/>
            </a:pPr>
            <a:r>
              <a:rPr lang="en-ZA" sz="2000" smtClean="0">
                <a:effectLst/>
              </a:rPr>
              <a:t>Measures small scale currents </a:t>
            </a:r>
          </a:p>
          <a:p>
            <a:pPr>
              <a:lnSpc>
                <a:spcPct val="80000"/>
              </a:lnSpc>
              <a:defRPr/>
            </a:pPr>
            <a:r>
              <a:rPr lang="en-ZA" sz="2000" smtClean="0">
                <a:effectLst/>
              </a:rPr>
              <a:t>ADCPs measure the absolute speed of the water</a:t>
            </a:r>
          </a:p>
          <a:p>
            <a:pPr>
              <a:lnSpc>
                <a:spcPct val="80000"/>
              </a:lnSpc>
              <a:defRPr/>
            </a:pPr>
            <a:r>
              <a:rPr lang="en-ZA" sz="2000" smtClean="0">
                <a:effectLst/>
              </a:rPr>
              <a:t>Measures a water column up to 1000m deep</a:t>
            </a:r>
          </a:p>
          <a:p>
            <a:pPr>
              <a:lnSpc>
                <a:spcPct val="80000"/>
              </a:lnSpc>
              <a:buFont typeface="Monotype Sorts" charset="2"/>
              <a:buNone/>
              <a:defRPr/>
            </a:pPr>
            <a:endParaRPr lang="en-ZA" sz="2000" smtClean="0">
              <a:effectLst/>
            </a:endParaRPr>
          </a:p>
          <a:p>
            <a:pPr>
              <a:lnSpc>
                <a:spcPct val="80000"/>
              </a:lnSpc>
              <a:buFont typeface="Monotype Sorts" charset="2"/>
              <a:buNone/>
              <a:defRPr/>
            </a:pPr>
            <a:r>
              <a:rPr lang="en-ZA" sz="2000" b="1" smtClean="0">
                <a:solidFill>
                  <a:srgbClr val="FFFF00"/>
                </a:solidFill>
                <a:effectLst/>
              </a:rPr>
              <a:t>Disadvantages:</a:t>
            </a:r>
            <a:r>
              <a:rPr lang="en-ZA" sz="2000" smtClean="0">
                <a:solidFill>
                  <a:srgbClr val="FFFF00"/>
                </a:solidFill>
                <a:effectLst/>
              </a:rPr>
              <a:t/>
            </a:r>
            <a:br>
              <a:rPr lang="en-ZA" sz="2000" smtClean="0">
                <a:solidFill>
                  <a:srgbClr val="FFFF00"/>
                </a:solidFill>
                <a:effectLst/>
              </a:rPr>
            </a:br>
            <a:endParaRPr lang="en-ZA" sz="2000" smtClean="0">
              <a:solidFill>
                <a:srgbClr val="FFFF00"/>
              </a:solidFill>
              <a:effectLst/>
            </a:endParaRPr>
          </a:p>
          <a:p>
            <a:pPr>
              <a:lnSpc>
                <a:spcPct val="80000"/>
              </a:lnSpc>
              <a:defRPr/>
            </a:pPr>
            <a:r>
              <a:rPr lang="en-ZA" sz="2000" smtClean="0">
                <a:effectLst/>
              </a:rPr>
              <a:t>High frequency pings yield more precise data, but low frequency pings travel farther in the water. </a:t>
            </a:r>
          </a:p>
          <a:p>
            <a:pPr>
              <a:lnSpc>
                <a:spcPct val="80000"/>
              </a:lnSpc>
              <a:defRPr/>
            </a:pPr>
            <a:r>
              <a:rPr lang="en-ZA" sz="2000" smtClean="0">
                <a:effectLst/>
              </a:rPr>
              <a:t>ADCPs set to "ping" rapidly also run out of batteries rapidly </a:t>
            </a:r>
          </a:p>
          <a:p>
            <a:pPr>
              <a:lnSpc>
                <a:spcPct val="80000"/>
              </a:lnSpc>
              <a:defRPr/>
            </a:pPr>
            <a:r>
              <a:rPr lang="en-ZA" sz="2000" smtClean="0">
                <a:effectLst/>
              </a:rPr>
              <a:t>If the water is very clear, as in the tropics, the pings may not hit enough particles to produce reliable data </a:t>
            </a:r>
          </a:p>
          <a:p>
            <a:pPr>
              <a:lnSpc>
                <a:spcPct val="80000"/>
              </a:lnSpc>
              <a:defRPr/>
            </a:pPr>
            <a:r>
              <a:rPr lang="en-ZA" sz="2000" smtClean="0">
                <a:effectLst/>
              </a:rPr>
              <a:t>Bubbles in turbulent water or schools of swimming marine life can cause the instrument to miscalculate the current </a:t>
            </a:r>
          </a:p>
          <a:p>
            <a:pPr>
              <a:lnSpc>
                <a:spcPct val="80000"/>
              </a:lnSpc>
              <a:defRPr/>
            </a:pPr>
            <a:r>
              <a:rPr lang="en-ZA" sz="2000" smtClean="0">
                <a:effectLst/>
              </a:rPr>
              <a:t>Users must take precautions to keep barnacles and algae from growing on the transducers.</a:t>
            </a:r>
            <a:br>
              <a:rPr lang="en-ZA" sz="2000" smtClean="0">
                <a:effectLst/>
              </a:rPr>
            </a:br>
            <a:endParaRPr lang="en-ZA" sz="2000" smtClean="0">
              <a:effectLst/>
            </a:endParaRPr>
          </a:p>
          <a:p>
            <a:pPr>
              <a:lnSpc>
                <a:spcPct val="80000"/>
              </a:lnSpc>
              <a:defRPr/>
            </a:pPr>
            <a:endParaRPr lang="en-ZA" sz="1800" smtClean="0">
              <a:latin typeface="Comic Sans MS" pitchFamily="66" charset="0"/>
            </a:endParaRPr>
          </a:p>
        </p:txBody>
      </p:sp>
      <p:sp>
        <p:nvSpPr>
          <p:cNvPr id="232451" name="Rectangle 3"/>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CTDs </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rgbClr val="FF0000"/>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underway CTD (UCTD)</a:t>
            </a:r>
            <a:endParaRPr lang="en-US" dirty="0"/>
          </a:p>
        </p:txBody>
      </p:sp>
      <p:sp>
        <p:nvSpPr>
          <p:cNvPr id="3" name="Content Placeholder 2"/>
          <p:cNvSpPr>
            <a:spLocks noGrp="1"/>
          </p:cNvSpPr>
          <p:nvPr>
            <p:ph sz="half" idx="1"/>
          </p:nvPr>
        </p:nvSpPr>
        <p:spPr/>
        <p:txBody>
          <a:bodyPr/>
          <a:lstStyle/>
          <a:p>
            <a:r>
              <a:rPr lang="en-US" dirty="0" smtClean="0"/>
              <a:t>It’s a combination of CTD plus the ability to be towed so the ship does not need to stop.. </a:t>
            </a:r>
          </a:p>
          <a:p>
            <a:r>
              <a:rPr lang="en-US" dirty="0" smtClean="0"/>
              <a:t>Depths of UCTD fall dependant on ships speed..</a:t>
            </a:r>
            <a:endParaRPr lang="en-US" dirty="0"/>
          </a:p>
        </p:txBody>
      </p:sp>
      <p:pic>
        <p:nvPicPr>
          <p:cNvPr id="5" name="Picture 2" descr="G:\Photos\ice 28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768600"/>
            <a:ext cx="3810000" cy="25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ntitled.bmp"/>
          <p:cNvPicPr>
            <a:picLocks noGrp="1" noChangeAspect="1"/>
          </p:cNvPicPr>
          <p:nvPr>
            <p:ph idx="1"/>
          </p:nvPr>
        </p:nvPicPr>
        <p:blipFill>
          <a:blip r:embed="rId2" cstate="print"/>
          <a:stretch>
            <a:fillRect/>
          </a:stretch>
        </p:blipFill>
        <p:spPr>
          <a:xfrm>
            <a:off x="0" y="2112301"/>
            <a:ext cx="7118548" cy="4745699"/>
          </a:xfrm>
        </p:spPr>
      </p:pic>
      <p:pic>
        <p:nvPicPr>
          <p:cNvPr id="5" name="Picture 4" descr="UCTD%20probe1.jpg"/>
          <p:cNvPicPr>
            <a:picLocks noChangeAspect="1"/>
          </p:cNvPicPr>
          <p:nvPr/>
        </p:nvPicPr>
        <p:blipFill>
          <a:blip r:embed="rId3" cstate="print"/>
          <a:stretch>
            <a:fillRect/>
          </a:stretch>
        </p:blipFill>
        <p:spPr>
          <a:xfrm>
            <a:off x="4788024" y="0"/>
            <a:ext cx="4355976" cy="3442222"/>
          </a:xfrm>
          <a:prstGeom prst="rect">
            <a:avLst/>
          </a:prstGeom>
        </p:spPr>
      </p:pic>
      <p:sp>
        <p:nvSpPr>
          <p:cNvPr id="6" name="TextBox 5"/>
          <p:cNvSpPr txBox="1"/>
          <p:nvPr/>
        </p:nvSpPr>
        <p:spPr>
          <a:xfrm>
            <a:off x="251520" y="260648"/>
            <a:ext cx="3816424" cy="1569660"/>
          </a:xfrm>
          <a:prstGeom prst="rect">
            <a:avLst/>
          </a:prstGeom>
          <a:noFill/>
        </p:spPr>
        <p:txBody>
          <a:bodyPr wrap="square" rtlCol="0">
            <a:spAutoFit/>
          </a:bodyPr>
          <a:lstStyle/>
          <a:p>
            <a:r>
              <a:rPr lang="en-US" dirty="0" smtClean="0"/>
              <a:t>http://www.oceanscience.com/Products/Underway-Systems/Underway-CTD.aspx</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G00_03"/>
          <p:cNvPicPr>
            <a:picLocks noChangeAspect="1" noChangeArrowheads="1"/>
          </p:cNvPicPr>
          <p:nvPr/>
        </p:nvPicPr>
        <p:blipFill>
          <a:blip r:embed="rId3" cstate="print"/>
          <a:srcRect l="15384" t="8101" r="15385" b="9740"/>
          <a:stretch>
            <a:fillRect/>
          </a:stretch>
        </p:blipFill>
        <p:spPr bwMode="auto">
          <a:xfrm>
            <a:off x="7162800" y="304800"/>
            <a:ext cx="1524000" cy="1501775"/>
          </a:xfrm>
          <a:prstGeom prst="rect">
            <a:avLst/>
          </a:prstGeom>
          <a:noFill/>
          <a:ln w="9525">
            <a:noFill/>
            <a:miter lim="800000"/>
            <a:headEnd/>
            <a:tailEnd/>
          </a:ln>
        </p:spPr>
      </p:pic>
      <p:sp>
        <p:nvSpPr>
          <p:cNvPr id="5123" name="Text Box 3"/>
          <p:cNvSpPr txBox="1">
            <a:spLocks noChangeArrowheads="1"/>
          </p:cNvSpPr>
          <p:nvPr/>
        </p:nvSpPr>
        <p:spPr bwMode="auto">
          <a:xfrm>
            <a:off x="304800" y="457200"/>
            <a:ext cx="7391400" cy="457200"/>
          </a:xfrm>
          <a:prstGeom prst="rect">
            <a:avLst/>
          </a:prstGeom>
          <a:noFill/>
          <a:ln w="9525">
            <a:noFill/>
            <a:miter lim="800000"/>
            <a:headEnd/>
            <a:tailEnd/>
          </a:ln>
        </p:spPr>
        <p:txBody>
          <a:bodyPr>
            <a:spAutoFit/>
          </a:bodyPr>
          <a:lstStyle/>
          <a:p>
            <a:r>
              <a:rPr lang="en-US" sz="2400">
                <a:solidFill>
                  <a:schemeClr val="accent2"/>
                </a:solidFill>
              </a:rPr>
              <a:t>International Observational Programs</a:t>
            </a:r>
          </a:p>
        </p:txBody>
      </p:sp>
      <p:sp>
        <p:nvSpPr>
          <p:cNvPr id="5124" name="Rectangle 8"/>
          <p:cNvSpPr>
            <a:spLocks noChangeArrowheads="1"/>
          </p:cNvSpPr>
          <p:nvPr/>
        </p:nvSpPr>
        <p:spPr bwMode="auto">
          <a:xfrm>
            <a:off x="304800" y="1752600"/>
            <a:ext cx="6415088" cy="396875"/>
          </a:xfrm>
          <a:prstGeom prst="rect">
            <a:avLst/>
          </a:prstGeom>
          <a:noFill/>
          <a:ln w="9525">
            <a:noFill/>
            <a:miter lim="800000"/>
            <a:headEnd/>
            <a:tailEnd/>
          </a:ln>
        </p:spPr>
        <p:txBody>
          <a:bodyPr wrap="none" anchor="ctr">
            <a:spAutoFit/>
          </a:bodyPr>
          <a:lstStyle/>
          <a:p>
            <a:pPr eaLnBrk="0" hangingPunct="0"/>
            <a:r>
              <a:rPr lang="en-US" sz="2000"/>
              <a:t>The Joint Global Ocean Flux Study (JGOFS) </a:t>
            </a:r>
          </a:p>
        </p:txBody>
      </p:sp>
      <p:pic>
        <p:nvPicPr>
          <p:cNvPr id="5125" name="Picture 10" descr="JGOFS logo"/>
          <p:cNvPicPr>
            <a:picLocks noChangeAspect="1" noChangeArrowheads="1"/>
          </p:cNvPicPr>
          <p:nvPr/>
        </p:nvPicPr>
        <p:blipFill>
          <a:blip r:embed="rId4" cstate="print"/>
          <a:srcRect/>
          <a:stretch>
            <a:fillRect/>
          </a:stretch>
        </p:blipFill>
        <p:spPr bwMode="auto">
          <a:xfrm>
            <a:off x="381000" y="1143000"/>
            <a:ext cx="2551113" cy="561975"/>
          </a:xfrm>
          <a:prstGeom prst="rect">
            <a:avLst/>
          </a:prstGeom>
          <a:noFill/>
          <a:ln w="9525">
            <a:noFill/>
            <a:miter lim="800000"/>
            <a:headEnd/>
            <a:tailEnd/>
          </a:ln>
        </p:spPr>
      </p:pic>
      <p:sp>
        <p:nvSpPr>
          <p:cNvPr id="5126" name="Rectangle 11"/>
          <p:cNvSpPr>
            <a:spLocks noChangeArrowheads="1"/>
          </p:cNvSpPr>
          <p:nvPr/>
        </p:nvSpPr>
        <p:spPr bwMode="auto">
          <a:xfrm>
            <a:off x="376238" y="2101850"/>
            <a:ext cx="6253162" cy="336550"/>
          </a:xfrm>
          <a:prstGeom prst="rect">
            <a:avLst/>
          </a:prstGeom>
          <a:noFill/>
          <a:ln w="9525">
            <a:noFill/>
            <a:miter lim="800000"/>
            <a:headEnd/>
            <a:tailEnd/>
          </a:ln>
        </p:spPr>
        <p:txBody>
          <a:bodyPr wrap="none" anchor="ctr">
            <a:spAutoFit/>
          </a:bodyPr>
          <a:lstStyle/>
          <a:p>
            <a:pPr eaLnBrk="0" hangingPunct="0"/>
            <a:r>
              <a:rPr lang="en-US" sz="1600"/>
              <a:t>was launched in 1987 at a planning meeting in Paris </a:t>
            </a:r>
          </a:p>
        </p:txBody>
      </p:sp>
      <p:sp>
        <p:nvSpPr>
          <p:cNvPr id="5127" name="Rectangle 12"/>
          <p:cNvSpPr>
            <a:spLocks noChangeArrowheads="1"/>
          </p:cNvSpPr>
          <p:nvPr/>
        </p:nvSpPr>
        <p:spPr bwMode="auto">
          <a:xfrm>
            <a:off x="381000" y="2584450"/>
            <a:ext cx="8305800" cy="2292350"/>
          </a:xfrm>
          <a:prstGeom prst="rect">
            <a:avLst/>
          </a:prstGeom>
          <a:noFill/>
          <a:ln w="9525">
            <a:noFill/>
            <a:miter lim="800000"/>
            <a:headEnd/>
            <a:tailEnd/>
          </a:ln>
        </p:spPr>
        <p:txBody>
          <a:bodyPr anchor="ctr">
            <a:spAutoFit/>
          </a:bodyPr>
          <a:lstStyle/>
          <a:p>
            <a:pPr eaLnBrk="0" hangingPunct="0"/>
            <a:r>
              <a:rPr lang="en-US" sz="1600">
                <a:solidFill>
                  <a:srgbClr val="FF3300"/>
                </a:solidFill>
              </a:rPr>
              <a:t>The Operational Goal of JGOFS</a:t>
            </a:r>
            <a:r>
              <a:rPr lang="en-GB" sz="1600"/>
              <a:t> : </a:t>
            </a:r>
          </a:p>
          <a:p>
            <a:pPr eaLnBrk="0" hangingPunct="0"/>
            <a:endParaRPr lang="en-GB" sz="1600"/>
          </a:p>
          <a:p>
            <a:pPr eaLnBrk="0" hangingPunct="0"/>
            <a:r>
              <a:rPr lang="en-GB" sz="1600">
                <a:solidFill>
                  <a:schemeClr val="accent2"/>
                </a:solidFill>
              </a:rPr>
              <a:t>Spatial Scale</a:t>
            </a:r>
            <a:r>
              <a:rPr lang="en-GB" sz="1600"/>
              <a:t>: regional to global </a:t>
            </a:r>
          </a:p>
          <a:p>
            <a:pPr eaLnBrk="0" hangingPunct="0"/>
            <a:r>
              <a:rPr lang="en-GB" sz="1600">
                <a:solidFill>
                  <a:schemeClr val="accent2"/>
                </a:solidFill>
              </a:rPr>
              <a:t>Temporal Scale</a:t>
            </a:r>
            <a:r>
              <a:rPr lang="en-GB" sz="1600"/>
              <a:t>: seasonal to interannual </a:t>
            </a:r>
          </a:p>
          <a:p>
            <a:pPr eaLnBrk="0" hangingPunct="0"/>
            <a:endParaRPr lang="en-GB" sz="1600"/>
          </a:p>
          <a:p>
            <a:pPr eaLnBrk="0" hangingPunct="0"/>
            <a:endParaRPr lang="en-GB" sz="1600"/>
          </a:p>
          <a:p>
            <a:pPr eaLnBrk="0" hangingPunct="0"/>
            <a:r>
              <a:rPr lang="en-GB" sz="1600"/>
              <a:t>1) Fluxes of carbon between the atmosphere-surface ocean-ocean interior.</a:t>
            </a:r>
          </a:p>
          <a:p>
            <a:pPr eaLnBrk="0" hangingPunct="0"/>
            <a:r>
              <a:rPr lang="en-GB" sz="1600"/>
              <a:t>2) Sensitivity to climate changes</a:t>
            </a:r>
            <a:endParaRPr lang="en-US" sz="1600"/>
          </a:p>
        </p:txBody>
      </p:sp>
      <p:pic>
        <p:nvPicPr>
          <p:cNvPr id="5128" name="Picture 14" descr="main_page_b"/>
          <p:cNvPicPr>
            <a:picLocks noChangeAspect="1" noChangeArrowheads="1"/>
          </p:cNvPicPr>
          <p:nvPr/>
        </p:nvPicPr>
        <p:blipFill>
          <a:blip r:embed="rId5" cstate="print"/>
          <a:srcRect/>
          <a:stretch>
            <a:fillRect/>
          </a:stretch>
        </p:blipFill>
        <p:spPr bwMode="auto">
          <a:xfrm>
            <a:off x="1447800" y="5105400"/>
            <a:ext cx="6372225"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9" name="Rectangle 9"/>
          <p:cNvSpPr>
            <a:spLocks noGrp="1" noChangeArrowheads="1"/>
          </p:cNvSpPr>
          <p:nvPr>
            <p:ph type="title"/>
          </p:nvPr>
        </p:nvSpPr>
        <p:spPr/>
        <p:txBody>
          <a:bodyPr/>
          <a:lstStyle/>
          <a:p>
            <a:pPr>
              <a:defRPr/>
            </a:pPr>
            <a:endParaRPr lang="en-ZA" smtClean="0"/>
          </a:p>
        </p:txBody>
      </p:sp>
      <p:sp>
        <p:nvSpPr>
          <p:cNvPr id="153611" name="Rectangle 11"/>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CTDs </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pic>
        <p:nvPicPr>
          <p:cNvPr id="30725" name="Picture 16" descr="soop_lines"/>
          <p:cNvPicPr>
            <a:picLocks noGrp="1" noChangeAspect="1" noChangeArrowheads="1"/>
          </p:cNvPicPr>
          <p:nvPr>
            <p:ph sz="quarter" idx="3"/>
          </p:nvPr>
        </p:nvPicPr>
        <p:blipFill>
          <a:blip r:embed="rId2" cstate="print"/>
          <a:srcRect/>
          <a:stretch>
            <a:fillRect/>
          </a:stretch>
        </p:blipFill>
        <p:spPr>
          <a:xfrm>
            <a:off x="3059113" y="0"/>
            <a:ext cx="5761037" cy="3368675"/>
          </a:xfrm>
          <a:noFill/>
        </p:spPr>
      </p:pic>
      <p:sp>
        <p:nvSpPr>
          <p:cNvPr id="6" name="Content Placeholder 5"/>
          <p:cNvSpPr>
            <a:spLocks noGrp="1"/>
          </p:cNvSpPr>
          <p:nvPr>
            <p:ph sz="quarter" idx="2"/>
          </p:nvPr>
        </p:nvSpPr>
        <p:spPr/>
        <p:txBody>
          <a:bodyPr/>
          <a:lstStyle/>
          <a:p>
            <a:endParaRPr lang="en-US"/>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4" y="3377952"/>
            <a:ext cx="5220072" cy="348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304800" y="855663"/>
            <a:ext cx="8458200" cy="6002337"/>
          </a:xfrm>
          <a:prstGeom prst="rect">
            <a:avLst/>
          </a:prstGeom>
          <a:noFill/>
          <a:ln w="9525">
            <a:noFill/>
            <a:miter lim="800000"/>
            <a:headEnd/>
            <a:tailEnd/>
          </a:ln>
        </p:spPr>
        <p:txBody>
          <a:bodyPr>
            <a:prstTxWarp prst="textNoShape">
              <a:avLst/>
            </a:prstTxWarp>
            <a:spAutoFit/>
          </a:bodyPr>
          <a:lstStyle/>
          <a:p>
            <a:pPr eaLnBrk="1" hangingPunct="1"/>
            <a:endParaRPr lang="de-DE" dirty="0">
              <a:solidFill>
                <a:srgbClr val="FF9900"/>
              </a:solidFill>
              <a:latin typeface="Verdana" charset="0"/>
            </a:endParaRPr>
          </a:p>
          <a:p>
            <a:pPr eaLnBrk="1" hangingPunct="1"/>
            <a:r>
              <a:rPr lang="de-DE" sz="2000" dirty="0">
                <a:solidFill>
                  <a:srgbClr val="FFFFFF"/>
                </a:solidFill>
                <a:latin typeface="Verdana" charset="0"/>
                <a:cs typeface="Rod" pitchFamily="49" charset="-79"/>
              </a:rPr>
              <a:t>Commercial </a:t>
            </a:r>
            <a:r>
              <a:rPr lang="de-DE" sz="2000" dirty="0" err="1">
                <a:solidFill>
                  <a:srgbClr val="FFFFFF"/>
                </a:solidFill>
                <a:latin typeface="Verdana" charset="0"/>
                <a:cs typeface="Rod" pitchFamily="49" charset="-79"/>
              </a:rPr>
              <a:t>ships</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ferries</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container</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vessels</a:t>
            </a:r>
            <a:r>
              <a:rPr lang="de-DE" sz="2000" dirty="0">
                <a:solidFill>
                  <a:srgbClr val="FFFFFF"/>
                </a:solidFill>
                <a:latin typeface="Verdana" charset="0"/>
                <a:cs typeface="Rod" pitchFamily="49" charset="-79"/>
              </a:rPr>
              <a:t>, etc) </a:t>
            </a:r>
            <a:r>
              <a:rPr lang="de-DE" sz="2000" dirty="0" err="1">
                <a:solidFill>
                  <a:srgbClr val="FFFFFF"/>
                </a:solidFill>
                <a:latin typeface="Verdana" charset="0"/>
                <a:cs typeface="Rod" pitchFamily="49" charset="-79"/>
              </a:rPr>
              <a:t>which</a:t>
            </a:r>
            <a:r>
              <a:rPr lang="de-DE" sz="2000" dirty="0">
                <a:solidFill>
                  <a:srgbClr val="FFFFFF"/>
                </a:solidFill>
                <a:latin typeface="Verdana" charset="0"/>
                <a:cs typeface="Rod" pitchFamily="49" charset="-79"/>
              </a:rPr>
              <a:t> carry out </a:t>
            </a:r>
            <a:r>
              <a:rPr lang="de-DE" sz="2000" dirty="0" err="1">
                <a:solidFill>
                  <a:srgbClr val="FFFFFF"/>
                </a:solidFill>
                <a:latin typeface="Verdana" charset="0"/>
                <a:cs typeface="Rod" pitchFamily="49" charset="-79"/>
              </a:rPr>
              <a:t>various</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observations</a:t>
            </a:r>
            <a:r>
              <a:rPr lang="de-DE" sz="2000" dirty="0">
                <a:solidFill>
                  <a:srgbClr val="FFFFFF"/>
                </a:solidFill>
                <a:latin typeface="Verdana" charset="0"/>
                <a:cs typeface="Rod" pitchFamily="49" charset="-79"/>
              </a:rPr>
              <a:t> on </a:t>
            </a:r>
            <a:r>
              <a:rPr lang="de-DE" sz="2000" dirty="0" err="1">
                <a:solidFill>
                  <a:srgbClr val="FFFFFF"/>
                </a:solidFill>
                <a:latin typeface="Verdana" charset="0"/>
                <a:cs typeface="Rod" pitchFamily="49" charset="-79"/>
              </a:rPr>
              <a:t>the</a:t>
            </a:r>
            <a:r>
              <a:rPr lang="de-DE" sz="2000" dirty="0">
                <a:solidFill>
                  <a:srgbClr val="FFFFFF"/>
                </a:solidFill>
                <a:latin typeface="Verdana" charset="0"/>
                <a:cs typeface="Rod" pitchFamily="49" charset="-79"/>
              </a:rPr>
              <a:t> way, </a:t>
            </a:r>
            <a:r>
              <a:rPr lang="de-DE" sz="2000" dirty="0" err="1">
                <a:solidFill>
                  <a:srgbClr val="FFFFFF"/>
                </a:solidFill>
                <a:latin typeface="Verdana" charset="0"/>
                <a:cs typeface="Rod" pitchFamily="49" charset="-79"/>
              </a:rPr>
              <a:t>or</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deploy</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probes/instruments</a:t>
            </a:r>
            <a:endParaRPr lang="de-DE" sz="2000" dirty="0">
              <a:solidFill>
                <a:srgbClr val="FFFFFF"/>
              </a:solidFill>
              <a:latin typeface="Verdana" charset="0"/>
              <a:cs typeface="Rod" pitchFamily="49" charset="-79"/>
            </a:endParaRPr>
          </a:p>
          <a:p>
            <a:pPr eaLnBrk="1" hangingPunct="1"/>
            <a:endParaRPr lang="de-DE" sz="2000" dirty="0">
              <a:solidFill>
                <a:srgbClr val="FFFFFF"/>
              </a:solidFill>
              <a:latin typeface="Verdana" charset="0"/>
              <a:cs typeface="Rod" pitchFamily="49" charset="-79"/>
            </a:endParaRPr>
          </a:p>
          <a:p>
            <a:pPr eaLnBrk="1" hangingPunct="1"/>
            <a:r>
              <a:rPr lang="de-DE" sz="2000" dirty="0">
                <a:solidFill>
                  <a:srgbClr val="FFFFFF"/>
                </a:solidFill>
                <a:latin typeface="Verdana" charset="0"/>
                <a:cs typeface="Rod" pitchFamily="49" charset="-79"/>
              </a:rPr>
              <a:t>Main </a:t>
            </a:r>
            <a:r>
              <a:rPr lang="de-DE" sz="2000" dirty="0" err="1">
                <a:solidFill>
                  <a:srgbClr val="FFFFFF"/>
                </a:solidFill>
                <a:latin typeface="Verdana" charset="0"/>
                <a:cs typeface="Rod" pitchFamily="49" charset="-79"/>
              </a:rPr>
              <a:t>requirement</a:t>
            </a:r>
            <a:r>
              <a:rPr lang="de-DE" sz="2000" dirty="0">
                <a:solidFill>
                  <a:srgbClr val="FFFFFF"/>
                </a:solidFill>
                <a:latin typeface="Verdana" charset="0"/>
                <a:cs typeface="Rod" pitchFamily="49" charset="-79"/>
              </a:rPr>
              <a:t>:</a:t>
            </a:r>
          </a:p>
          <a:p>
            <a:pPr eaLnBrk="1" hangingPunct="1">
              <a:buFontTx/>
              <a:buChar char="-"/>
            </a:pP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must</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be</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able</a:t>
            </a:r>
            <a:r>
              <a:rPr lang="de-DE" sz="2000" dirty="0">
                <a:solidFill>
                  <a:srgbClr val="FFFFFF"/>
                </a:solidFill>
                <a:latin typeface="Verdana" charset="0"/>
                <a:cs typeface="Rod" pitchFamily="49" charset="-79"/>
              </a:rPr>
              <a:t> to do </a:t>
            </a:r>
            <a:r>
              <a:rPr lang="de-DE" sz="2000" dirty="0" err="1">
                <a:solidFill>
                  <a:srgbClr val="FFFFFF"/>
                </a:solidFill>
                <a:latin typeface="Verdana" charset="0"/>
                <a:cs typeface="Rod" pitchFamily="49" charset="-79"/>
              </a:rPr>
              <a:t>this</a:t>
            </a:r>
            <a:r>
              <a:rPr lang="de-DE" sz="2000" dirty="0">
                <a:solidFill>
                  <a:srgbClr val="FFFFFF"/>
                </a:solidFill>
                <a:latin typeface="Verdana" charset="0"/>
                <a:cs typeface="Rod" pitchFamily="49" charset="-79"/>
              </a:rPr>
              <a:t> at </a:t>
            </a:r>
            <a:r>
              <a:rPr lang="de-DE" sz="2000" dirty="0" err="1">
                <a:solidFill>
                  <a:srgbClr val="FFFFFF"/>
                </a:solidFill>
                <a:latin typeface="Verdana" charset="0"/>
                <a:cs typeface="Rod" pitchFamily="49" charset="-79"/>
              </a:rPr>
              <a:t>full</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speed</a:t>
            </a:r>
            <a:endParaRPr lang="de-DE" sz="2000" dirty="0">
              <a:solidFill>
                <a:srgbClr val="FFFFFF"/>
              </a:solidFill>
              <a:latin typeface="Verdana" charset="0"/>
              <a:cs typeface="Rod" pitchFamily="49" charset="-79"/>
            </a:endParaRPr>
          </a:p>
          <a:p>
            <a:pPr eaLnBrk="1" hangingPunct="1">
              <a:buFontTx/>
              <a:buChar char="-"/>
            </a:pP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should</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take</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minimum</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effort/attendance</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by</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crew</a:t>
            </a:r>
            <a:endParaRPr lang="de-DE" sz="2000" dirty="0">
              <a:solidFill>
                <a:srgbClr val="FFFFFF"/>
              </a:solidFill>
              <a:latin typeface="Verdana" charset="0"/>
              <a:cs typeface="Rod" pitchFamily="49" charset="-79"/>
            </a:endParaRPr>
          </a:p>
          <a:p>
            <a:pPr eaLnBrk="1" hangingPunct="1">
              <a:buFontTx/>
              <a:buChar char="-"/>
            </a:pP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modifications</a:t>
            </a:r>
            <a:r>
              <a:rPr lang="de-DE" sz="2000" dirty="0">
                <a:solidFill>
                  <a:srgbClr val="FFFFFF"/>
                </a:solidFill>
                <a:latin typeface="Verdana" charset="0"/>
                <a:cs typeface="Rod" pitchFamily="49" charset="-79"/>
              </a:rPr>
              <a:t> to </a:t>
            </a:r>
            <a:r>
              <a:rPr lang="de-DE" sz="2000" dirty="0" err="1">
                <a:solidFill>
                  <a:srgbClr val="FFFFFF"/>
                </a:solidFill>
                <a:latin typeface="Verdana" charset="0"/>
                <a:cs typeface="Rod" pitchFamily="49" charset="-79"/>
              </a:rPr>
              <a:t>ship</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should</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be</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small</a:t>
            </a:r>
            <a:endParaRPr lang="de-DE" sz="2000" dirty="0">
              <a:solidFill>
                <a:srgbClr val="FFFFFF"/>
              </a:solidFill>
              <a:latin typeface="Verdana" charset="0"/>
              <a:cs typeface="Rod" pitchFamily="49" charset="-79"/>
            </a:endParaRPr>
          </a:p>
          <a:p>
            <a:pPr eaLnBrk="1" hangingPunct="1">
              <a:buFontTx/>
              <a:buChar char="-"/>
            </a:pPr>
            <a:endParaRPr lang="de-DE" sz="2000" dirty="0">
              <a:solidFill>
                <a:srgbClr val="FFFFFF"/>
              </a:solidFill>
              <a:latin typeface="Verdana" charset="0"/>
              <a:cs typeface="Rod" pitchFamily="49" charset="-79"/>
            </a:endParaRPr>
          </a:p>
          <a:p>
            <a:pPr eaLnBrk="1" hangingPunct="1"/>
            <a:r>
              <a:rPr lang="de-DE" sz="2000" dirty="0">
                <a:solidFill>
                  <a:srgbClr val="FFFFFF"/>
                </a:solidFill>
                <a:latin typeface="Verdana" charset="0"/>
                <a:cs typeface="Rod" pitchFamily="49" charset="-79"/>
              </a:rPr>
              <a:t>Advantages:</a:t>
            </a:r>
          </a:p>
          <a:p>
            <a:pPr eaLnBrk="1" hangingPunct="1">
              <a:buFontTx/>
              <a:buChar char="-"/>
            </a:pP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Cheap</a:t>
            </a:r>
            <a:endParaRPr lang="de-DE" sz="2000" dirty="0">
              <a:solidFill>
                <a:srgbClr val="FFFFFF"/>
              </a:solidFill>
              <a:latin typeface="Verdana" charset="0"/>
              <a:cs typeface="Rod" pitchFamily="49" charset="-79"/>
            </a:endParaRPr>
          </a:p>
          <a:p>
            <a:pPr eaLnBrk="1" hangingPunct="1">
              <a:buFontTx/>
              <a:buChar char="-"/>
            </a:pP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frequent</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trans-basin</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coverages</a:t>
            </a:r>
            <a:endParaRPr lang="de-DE" sz="2000" dirty="0">
              <a:solidFill>
                <a:srgbClr val="FFFFFF"/>
              </a:solidFill>
              <a:latin typeface="Verdana" charset="0"/>
              <a:cs typeface="Rod" pitchFamily="49" charset="-79"/>
            </a:endParaRPr>
          </a:p>
          <a:p>
            <a:pPr eaLnBrk="1" hangingPunct="1">
              <a:buFontTx/>
              <a:buChar char="-"/>
            </a:pPr>
            <a:endParaRPr lang="de-DE" sz="2000" dirty="0">
              <a:solidFill>
                <a:srgbClr val="FFFFFF"/>
              </a:solidFill>
              <a:latin typeface="Verdana" charset="0"/>
              <a:cs typeface="Rod" pitchFamily="49" charset="-79"/>
            </a:endParaRPr>
          </a:p>
          <a:p>
            <a:pPr eaLnBrk="1" hangingPunct="1"/>
            <a:r>
              <a:rPr lang="de-DE" sz="2000" dirty="0" err="1">
                <a:solidFill>
                  <a:srgbClr val="FFFFFF"/>
                </a:solidFill>
                <a:latin typeface="Verdana" charset="0"/>
                <a:cs typeface="Rod" pitchFamily="49" charset="-79"/>
              </a:rPr>
              <a:t>Disadvantages</a:t>
            </a:r>
            <a:r>
              <a:rPr lang="de-DE" sz="2000" dirty="0">
                <a:solidFill>
                  <a:srgbClr val="FFFFFF"/>
                </a:solidFill>
                <a:latin typeface="Verdana" charset="0"/>
                <a:cs typeface="Rod" pitchFamily="49" charset="-79"/>
              </a:rPr>
              <a:t>:</a:t>
            </a:r>
          </a:p>
          <a:p>
            <a:pPr eaLnBrk="1" hangingPunct="1">
              <a:buFontTx/>
              <a:buChar char="-"/>
            </a:pP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startup</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effort</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is</a:t>
            </a:r>
            <a:r>
              <a:rPr lang="de-DE" sz="2000" dirty="0">
                <a:solidFill>
                  <a:srgbClr val="FFFFFF"/>
                </a:solidFill>
                <a:latin typeface="Verdana" charset="0"/>
                <a:cs typeface="Rod" pitchFamily="49" charset="-79"/>
              </a:rPr>
              <a:t> large</a:t>
            </a:r>
          </a:p>
          <a:p>
            <a:pPr eaLnBrk="1" hangingPunct="1">
              <a:buFontTx/>
              <a:buChar char="-"/>
            </a:pP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limited</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sensors</a:t>
            </a:r>
            <a:endParaRPr lang="de-DE" sz="2000" dirty="0">
              <a:solidFill>
                <a:srgbClr val="FFFFFF"/>
              </a:solidFill>
              <a:latin typeface="Verdana" charset="0"/>
              <a:cs typeface="Rod" pitchFamily="49" charset="-79"/>
            </a:endParaRPr>
          </a:p>
          <a:p>
            <a:pPr eaLnBrk="1" hangingPunct="1">
              <a:buFontTx/>
              <a:buChar char="-"/>
            </a:pP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speed</a:t>
            </a:r>
            <a:endParaRPr lang="de-DE" sz="2000" dirty="0">
              <a:solidFill>
                <a:srgbClr val="FFFFFF"/>
              </a:solidFill>
              <a:latin typeface="Verdana" charset="0"/>
              <a:cs typeface="Rod" pitchFamily="49" charset="-79"/>
            </a:endParaRPr>
          </a:p>
          <a:p>
            <a:pPr eaLnBrk="1" hangingPunct="1">
              <a:buFontTx/>
              <a:buChar char="-"/>
            </a:pP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ships</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may</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be</a:t>
            </a:r>
            <a:r>
              <a:rPr lang="de-DE" sz="2000" dirty="0">
                <a:solidFill>
                  <a:srgbClr val="FFFFFF"/>
                </a:solidFill>
                <a:latin typeface="Verdana" charset="0"/>
                <a:cs typeface="Rod" pitchFamily="49" charset="-79"/>
              </a:rPr>
              <a:t> </a:t>
            </a:r>
            <a:r>
              <a:rPr lang="de-DE" sz="2000" dirty="0" err="1">
                <a:solidFill>
                  <a:srgbClr val="FFFFFF"/>
                </a:solidFill>
                <a:latin typeface="Verdana" charset="0"/>
                <a:cs typeface="Rod" pitchFamily="49" charset="-79"/>
              </a:rPr>
              <a:t>moved</a:t>
            </a:r>
            <a:endParaRPr lang="en-GB" sz="2000" dirty="0">
              <a:solidFill>
                <a:srgbClr val="FFFFFF"/>
              </a:solidFill>
              <a:latin typeface="Verdana" charset="0"/>
              <a:cs typeface="Rod" pitchFamily="49" charset="-79"/>
            </a:endParaRPr>
          </a:p>
        </p:txBody>
      </p:sp>
      <p:sp>
        <p:nvSpPr>
          <p:cNvPr id="44035" name="Title 2"/>
          <p:cNvSpPr>
            <a:spLocks noGrp="1"/>
          </p:cNvSpPr>
          <p:nvPr>
            <p:ph type="title"/>
          </p:nvPr>
        </p:nvSpPr>
        <p:spPr>
          <a:xfrm>
            <a:off x="0" y="764704"/>
            <a:ext cx="8915400" cy="762000"/>
          </a:xfrm>
        </p:spPr>
        <p:txBody>
          <a:bodyPr/>
          <a:lstStyle/>
          <a:p>
            <a:pPr eaLnBrk="1" hangingPunct="1"/>
            <a:r>
              <a:rPr lang="de-DE" sz="2400" dirty="0" smtClean="0">
                <a:effectLst/>
              </a:rPr>
              <a:t>Ship-based: Volunteer Observing Ships (VOS)   or</a:t>
            </a:r>
            <a:br>
              <a:rPr lang="de-DE" sz="2400" dirty="0" smtClean="0">
                <a:effectLst/>
              </a:rPr>
            </a:br>
            <a:r>
              <a:rPr lang="de-DE" sz="2400" dirty="0" smtClean="0">
                <a:effectLst/>
              </a:rPr>
              <a:t>Ships Of Opportunity (SOO) </a:t>
            </a:r>
            <a:r>
              <a:rPr lang="de-DE" sz="3200" dirty="0" smtClean="0">
                <a:solidFill>
                  <a:srgbClr val="FF9900"/>
                </a:solidFill>
                <a:effectLst/>
              </a:rPr>
              <a:t/>
            </a:r>
            <a:br>
              <a:rPr lang="de-DE" sz="3200" dirty="0" smtClean="0">
                <a:solidFill>
                  <a:srgbClr val="FF9900"/>
                </a:solidFill>
                <a:effectLst/>
              </a:rPr>
            </a:br>
            <a:endParaRPr lang="en-US" dirty="0" smtClean="0">
              <a:effectLst/>
            </a:endParaRPr>
          </a:p>
        </p:txBody>
      </p:sp>
      <p:sp>
        <p:nvSpPr>
          <p:cNvPr id="4" name="TextBox 3"/>
          <p:cNvSpPr txBox="1"/>
          <p:nvPr/>
        </p:nvSpPr>
        <p:spPr>
          <a:xfrm>
            <a:off x="11484768" y="4005064"/>
            <a:ext cx="184731" cy="461665"/>
          </a:xfrm>
          <a:prstGeom prst="rect">
            <a:avLst/>
          </a:prstGeom>
          <a:noFill/>
        </p:spPr>
        <p:txBody>
          <a:bodyPr wrap="none" rtlCol="0">
            <a:spAutoFit/>
          </a:bodyPr>
          <a:lstStyle/>
          <a:p>
            <a:endParaRPr lang="en-US" dirty="0"/>
          </a:p>
        </p:txBody>
      </p:sp>
      <p:sp>
        <p:nvSpPr>
          <p:cNvPr id="5" name="TextBox 4"/>
          <p:cNvSpPr txBox="1"/>
          <p:nvPr/>
        </p:nvSpPr>
        <p:spPr>
          <a:xfrm>
            <a:off x="5796136" y="5157192"/>
            <a:ext cx="184731" cy="461665"/>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cstate="print"/>
          <a:srcRect l="13909" r="15742" b="5401"/>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3" cstate="print">
            <a:lum bright="12000"/>
          </a:blip>
          <a:srcRect/>
          <a:stretch>
            <a:fillRect/>
          </a:stretch>
        </p:blipFill>
        <p:spPr bwMode="auto">
          <a:xfrm>
            <a:off x="0" y="-27384"/>
            <a:ext cx="5119688" cy="3427412"/>
          </a:xfrm>
          <a:prstGeom prst="rect">
            <a:avLst/>
          </a:prstGeom>
          <a:noFill/>
          <a:ln w="9525">
            <a:noFill/>
            <a:miter lim="800000"/>
            <a:headEnd/>
            <a:tailEnd/>
          </a:ln>
        </p:spPr>
      </p:pic>
      <p:pic>
        <p:nvPicPr>
          <p:cNvPr id="46085" name="Picture 6" descr="2_XBT_Expendable_BathyThermograph"/>
          <p:cNvPicPr>
            <a:picLocks noChangeAspect="1" noChangeArrowheads="1"/>
          </p:cNvPicPr>
          <p:nvPr/>
        </p:nvPicPr>
        <p:blipFill>
          <a:blip r:embed="rId4" cstate="print"/>
          <a:srcRect/>
          <a:stretch>
            <a:fillRect/>
          </a:stretch>
        </p:blipFill>
        <p:spPr bwMode="auto">
          <a:xfrm>
            <a:off x="5076056" y="-27384"/>
            <a:ext cx="4132263" cy="2332038"/>
          </a:xfrm>
          <a:prstGeom prst="rect">
            <a:avLst/>
          </a:prstGeom>
          <a:noFill/>
          <a:ln w="9525">
            <a:noFill/>
            <a:miter lim="800000"/>
            <a:headEnd/>
            <a:tailEnd/>
          </a:ln>
        </p:spPr>
      </p:pic>
      <p:sp>
        <p:nvSpPr>
          <p:cNvPr id="37895" name="Text Box 7"/>
          <p:cNvSpPr txBox="1">
            <a:spLocks noChangeArrowheads="1"/>
          </p:cNvSpPr>
          <p:nvPr/>
        </p:nvSpPr>
        <p:spPr bwMode="auto">
          <a:xfrm>
            <a:off x="136525" y="3501008"/>
            <a:ext cx="8323907" cy="2862322"/>
          </a:xfrm>
          <a:prstGeom prst="rect">
            <a:avLst/>
          </a:prstGeom>
          <a:noFill/>
          <a:ln w="9525">
            <a:noFill/>
            <a:miter lim="800000"/>
            <a:headEnd/>
            <a:tailEnd/>
          </a:ln>
        </p:spPr>
        <p:txBody>
          <a:bodyPr wrap="square">
            <a:prstTxWarp prst="textNoShape">
              <a:avLst/>
            </a:prstTxWarp>
            <a:spAutoFit/>
          </a:bodyPr>
          <a:lstStyle/>
          <a:p>
            <a:pPr eaLnBrk="1" hangingPunct="1">
              <a:defRPr/>
            </a:pPr>
            <a:r>
              <a:rPr lang="en-US" sz="2000" dirty="0">
                <a:solidFill>
                  <a:srgbClr val="FFFFFF"/>
                </a:solidFill>
                <a:latin typeface="+mn-lt"/>
              </a:rPr>
              <a:t>Biases due to manufacturing changes and fall-rate issues are still an active and hot discussion/research topic</a:t>
            </a:r>
            <a:r>
              <a:rPr lang="en-US" sz="2000" dirty="0" smtClean="0">
                <a:solidFill>
                  <a:srgbClr val="FFFFFF"/>
                </a:solidFill>
                <a:latin typeface="+mn-lt"/>
              </a:rPr>
              <a:t>…</a:t>
            </a:r>
          </a:p>
          <a:p>
            <a:pPr eaLnBrk="1" hangingPunct="1">
              <a:defRPr/>
            </a:pPr>
            <a:endParaRPr lang="en-US" sz="2000" dirty="0">
              <a:solidFill>
                <a:srgbClr val="FFFFFF"/>
              </a:solidFill>
              <a:latin typeface="+mn-lt"/>
            </a:endParaRPr>
          </a:p>
          <a:p>
            <a:pPr eaLnBrk="1" hangingPunct="1">
              <a:defRPr/>
            </a:pPr>
            <a:r>
              <a:rPr lang="en-US" sz="2000" dirty="0">
                <a:solidFill>
                  <a:srgbClr val="FFFFFF"/>
                </a:solidFill>
                <a:latin typeface="+mn-lt"/>
              </a:rPr>
              <a:t>Sensor good to 0.05C but </a:t>
            </a:r>
            <a:r>
              <a:rPr lang="en-US" sz="2000" dirty="0" err="1">
                <a:solidFill>
                  <a:srgbClr val="FFFFFF"/>
                </a:solidFill>
                <a:latin typeface="+mn-lt"/>
              </a:rPr>
              <a:t>fallrate</a:t>
            </a:r>
            <a:r>
              <a:rPr lang="en-US" sz="2000" dirty="0">
                <a:solidFill>
                  <a:srgbClr val="FFFFFF"/>
                </a:solidFill>
                <a:latin typeface="+mn-lt"/>
              </a:rPr>
              <a:t> random error can give 0.1-0.2C, and fall-rate biases can be the same (that needs to be resolved</a:t>
            </a:r>
            <a:r>
              <a:rPr lang="en-US" sz="2000" dirty="0" smtClean="0">
                <a:solidFill>
                  <a:srgbClr val="FFFFFF"/>
                </a:solidFill>
                <a:latin typeface="+mn-lt"/>
              </a:rPr>
              <a:t>)</a:t>
            </a:r>
          </a:p>
          <a:p>
            <a:pPr eaLnBrk="1" hangingPunct="1">
              <a:defRPr/>
            </a:pPr>
            <a:endParaRPr lang="en-US" sz="2000" dirty="0" smtClean="0">
              <a:solidFill>
                <a:srgbClr val="FFFFFF"/>
              </a:solidFill>
              <a:latin typeface="+mn-lt"/>
            </a:endParaRPr>
          </a:p>
          <a:p>
            <a:pPr eaLnBrk="1" hangingPunct="1">
              <a:defRPr/>
            </a:pPr>
            <a:endParaRPr lang="en-US" sz="2000" dirty="0" smtClean="0">
              <a:solidFill>
                <a:srgbClr val="FFFFFF"/>
              </a:solidFill>
              <a:latin typeface="+mn-lt"/>
            </a:endParaRPr>
          </a:p>
          <a:p>
            <a:pPr eaLnBrk="1" hangingPunct="1">
              <a:defRPr/>
            </a:pPr>
            <a:r>
              <a:rPr lang="en-US" sz="2000" dirty="0" smtClean="0">
                <a:solidFill>
                  <a:srgbClr val="FFFF00"/>
                </a:solidFill>
                <a:latin typeface="+mn-lt"/>
              </a:rPr>
              <a:t>SPEAK TO KATHERINE HUTCHINSON ABOUT HER 2011 HONOURS PROJECT!!</a:t>
            </a:r>
            <a:endParaRPr lang="en-US" sz="2000" dirty="0">
              <a:solidFill>
                <a:srgbClr val="FFFF00"/>
              </a:solidFill>
              <a:latin typeface="+mn-lt"/>
            </a:endParaRPr>
          </a:p>
        </p:txBody>
      </p:sp>
      <p:sp>
        <p:nvSpPr>
          <p:cNvPr id="8" name="Title 7"/>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3" name="Rectangle 3"/>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CTDs </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sp>
        <p:nvSpPr>
          <p:cNvPr id="31747" name="Text Box 8"/>
          <p:cNvSpPr txBox="1">
            <a:spLocks noChangeArrowheads="1"/>
          </p:cNvSpPr>
          <p:nvPr/>
        </p:nvSpPr>
        <p:spPr bwMode="auto">
          <a:xfrm>
            <a:off x="3203575" y="1052513"/>
            <a:ext cx="5499100" cy="4054475"/>
          </a:xfrm>
          <a:prstGeom prst="rect">
            <a:avLst/>
          </a:prstGeom>
          <a:noFill/>
          <a:ln w="9525">
            <a:noFill/>
            <a:miter lim="800000"/>
            <a:headEnd/>
            <a:tailEnd/>
          </a:ln>
        </p:spPr>
        <p:txBody>
          <a:bodyPr wrap="none">
            <a:spAutoFit/>
          </a:bodyPr>
          <a:lstStyle/>
          <a:p>
            <a:r>
              <a:rPr lang="en-ZA" sz="2000">
                <a:solidFill>
                  <a:srgbClr val="FFFF00"/>
                </a:solidFill>
                <a:latin typeface="Arial" charset="0"/>
              </a:rPr>
              <a:t>How do they work</a:t>
            </a:r>
          </a:p>
          <a:p>
            <a:endParaRPr lang="en-ZA" sz="2000">
              <a:solidFill>
                <a:srgbClr val="FFFF00"/>
              </a:solidFill>
              <a:latin typeface="Arial" charset="0"/>
            </a:endParaRPr>
          </a:p>
          <a:p>
            <a:r>
              <a:rPr lang="en-ZA" sz="2000">
                <a:latin typeface="Arial" charset="0"/>
              </a:rPr>
              <a:t>An XBT is a probe that is dropped from </a:t>
            </a:r>
          </a:p>
          <a:p>
            <a:r>
              <a:rPr lang="en-ZA" sz="2000">
                <a:latin typeface="Arial" charset="0"/>
              </a:rPr>
              <a:t>a ship and measures the temperature as it </a:t>
            </a:r>
          </a:p>
          <a:p>
            <a:r>
              <a:rPr lang="en-ZA" sz="2000">
                <a:latin typeface="Arial" charset="0"/>
              </a:rPr>
              <a:t>falls through the water. </a:t>
            </a:r>
          </a:p>
          <a:p>
            <a:endParaRPr lang="en-ZA" sz="2000">
              <a:latin typeface="Arial" charset="0"/>
            </a:endParaRPr>
          </a:p>
          <a:p>
            <a:r>
              <a:rPr lang="en-ZA" sz="2000">
                <a:latin typeface="Arial" charset="0"/>
              </a:rPr>
              <a:t>Two very small wires transmit the temperature </a:t>
            </a:r>
          </a:p>
          <a:p>
            <a:r>
              <a:rPr lang="en-ZA" sz="2000">
                <a:latin typeface="Arial" charset="0"/>
              </a:rPr>
              <a:t>data to the ship where it is recorded for later </a:t>
            </a:r>
          </a:p>
          <a:p>
            <a:r>
              <a:rPr lang="en-ZA" sz="2000">
                <a:latin typeface="Arial" charset="0"/>
              </a:rPr>
              <a:t>analysis. </a:t>
            </a:r>
          </a:p>
          <a:p>
            <a:endParaRPr lang="en-ZA" sz="2000">
              <a:latin typeface="Arial" charset="0"/>
            </a:endParaRPr>
          </a:p>
          <a:p>
            <a:r>
              <a:rPr lang="en-ZA" sz="2000">
                <a:latin typeface="Arial" charset="0"/>
              </a:rPr>
              <a:t>The probe is designed to fall at a </a:t>
            </a:r>
          </a:p>
          <a:p>
            <a:r>
              <a:rPr lang="en-ZA" sz="2000">
                <a:latin typeface="Arial" charset="0"/>
              </a:rPr>
              <a:t>known rate, so that the depth of the probe can </a:t>
            </a:r>
          </a:p>
          <a:p>
            <a:r>
              <a:rPr lang="en-ZA" sz="2000">
                <a:latin typeface="Arial" charset="0"/>
              </a:rPr>
              <a:t>be inferred from the time since it was launched.</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CTDs </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sp>
        <p:nvSpPr>
          <p:cNvPr id="32771" name="Text Box 3"/>
          <p:cNvSpPr txBox="1">
            <a:spLocks noChangeArrowheads="1"/>
          </p:cNvSpPr>
          <p:nvPr/>
        </p:nvSpPr>
        <p:spPr bwMode="auto">
          <a:xfrm>
            <a:off x="3132138" y="333375"/>
            <a:ext cx="5761037" cy="5883275"/>
          </a:xfrm>
          <a:prstGeom prst="rect">
            <a:avLst/>
          </a:prstGeom>
          <a:noFill/>
          <a:ln w="9525">
            <a:noFill/>
            <a:miter lim="800000"/>
            <a:headEnd/>
            <a:tailEnd/>
          </a:ln>
        </p:spPr>
        <p:txBody>
          <a:bodyPr>
            <a:spAutoFit/>
          </a:bodyPr>
          <a:lstStyle/>
          <a:p>
            <a:r>
              <a:rPr lang="en-ZA" sz="2000">
                <a:solidFill>
                  <a:srgbClr val="FFFF00"/>
                </a:solidFill>
                <a:latin typeface="Arial" charset="0"/>
              </a:rPr>
              <a:t>Advantages</a:t>
            </a:r>
          </a:p>
          <a:p>
            <a:endParaRPr lang="en-ZA" sz="2000">
              <a:solidFill>
                <a:srgbClr val="FFFF00"/>
              </a:solidFill>
              <a:latin typeface="Arial" charset="0"/>
            </a:endParaRPr>
          </a:p>
          <a:p>
            <a:pPr>
              <a:buFontTx/>
              <a:buChar char="•"/>
            </a:pPr>
            <a:r>
              <a:rPr lang="en-ZA" sz="2000">
                <a:latin typeface="Arial" charset="0"/>
              </a:rPr>
              <a:t> Can be deployed underway</a:t>
            </a:r>
          </a:p>
          <a:p>
            <a:pPr>
              <a:buFontTx/>
              <a:buChar char="•"/>
            </a:pPr>
            <a:r>
              <a:rPr lang="en-ZA" sz="2000">
                <a:latin typeface="Arial" charset="0"/>
              </a:rPr>
              <a:t> Rapid transfer of temperature</a:t>
            </a:r>
          </a:p>
          <a:p>
            <a:pPr>
              <a:buFontTx/>
              <a:buChar char="•"/>
            </a:pPr>
            <a:r>
              <a:rPr lang="en-ZA" sz="2000">
                <a:latin typeface="Arial" charset="0"/>
              </a:rPr>
              <a:t> Data can be obtained over 1000 m</a:t>
            </a:r>
          </a:p>
          <a:p>
            <a:endParaRPr lang="en-ZA" sz="2000">
              <a:latin typeface="Arial" charset="0"/>
            </a:endParaRPr>
          </a:p>
          <a:p>
            <a:r>
              <a:rPr lang="en-ZA" sz="2000">
                <a:solidFill>
                  <a:srgbClr val="FFFF00"/>
                </a:solidFill>
                <a:latin typeface="Arial" charset="0"/>
              </a:rPr>
              <a:t>Disadvantages</a:t>
            </a:r>
          </a:p>
          <a:p>
            <a:endParaRPr lang="en-ZA" sz="2000">
              <a:solidFill>
                <a:srgbClr val="FFFF00"/>
              </a:solidFill>
              <a:latin typeface="Arial" charset="0"/>
            </a:endParaRPr>
          </a:p>
          <a:p>
            <a:r>
              <a:rPr lang="en-ZA" sz="2000">
                <a:latin typeface="Arial" charset="0"/>
              </a:rPr>
              <a:t>Only Temperature is recorded</a:t>
            </a:r>
          </a:p>
          <a:p>
            <a:r>
              <a:rPr lang="en-ZA" sz="2000">
                <a:latin typeface="Arial" charset="0"/>
              </a:rPr>
              <a:t>Accuracy not as good as a CTD</a:t>
            </a:r>
          </a:p>
          <a:p>
            <a:endParaRPr lang="en-ZA" sz="2000">
              <a:latin typeface="Arial" charset="0"/>
            </a:endParaRPr>
          </a:p>
          <a:p>
            <a:r>
              <a:rPr lang="en-ZA" sz="2000">
                <a:solidFill>
                  <a:srgbClr val="FFFF00"/>
                </a:solidFill>
                <a:latin typeface="Arial" charset="0"/>
              </a:rPr>
              <a:t>Underway observations</a:t>
            </a:r>
          </a:p>
          <a:p>
            <a:endParaRPr lang="en-ZA" sz="2000">
              <a:solidFill>
                <a:srgbClr val="FFFF00"/>
              </a:solidFill>
              <a:latin typeface="Arial" charset="0"/>
            </a:endParaRPr>
          </a:p>
          <a:p>
            <a:r>
              <a:rPr lang="en-ZA" sz="2000">
                <a:latin typeface="Arial" charset="0"/>
              </a:rPr>
              <a:t>XBT observations are used to investigate the large-scale, low-frequency modes of climate variability.</a:t>
            </a:r>
          </a:p>
          <a:p>
            <a:endParaRPr lang="en-ZA" sz="2000">
              <a:latin typeface="Arial" charset="0"/>
            </a:endParaRPr>
          </a:p>
          <a:p>
            <a:r>
              <a:rPr lang="en-ZA" sz="2000">
                <a:latin typeface="Arial" charset="0"/>
              </a:rPr>
              <a:t>These lines are ideally covered 12 times per year with an XBT drop every 150 to 200 km.</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228600" y="3386138"/>
            <a:ext cx="9144000" cy="3062377"/>
          </a:xfrm>
          <a:prstGeom prst="rect">
            <a:avLst/>
          </a:prstGeom>
          <a:noFill/>
          <a:ln w="9525">
            <a:noFill/>
            <a:miter lim="800000"/>
            <a:headEnd/>
            <a:tailEnd/>
          </a:ln>
        </p:spPr>
        <p:txBody>
          <a:bodyPr bIns="0">
            <a:prstTxWarp prst="textNoShape">
              <a:avLst/>
            </a:prstTxWarp>
            <a:spAutoFit/>
          </a:bodyPr>
          <a:lstStyle/>
          <a:p>
            <a:pPr eaLnBrk="1" hangingPunct="1"/>
            <a:r>
              <a:rPr lang="de-DE" sz="2800" dirty="0">
                <a:solidFill>
                  <a:srgbClr val="FFFF00"/>
                </a:solidFill>
                <a:ea typeface="Courier New" charset="0"/>
                <a:cs typeface="Courier New" charset="0"/>
              </a:rPr>
              <a:t>Underway data project offices / data centers:</a:t>
            </a:r>
          </a:p>
          <a:p>
            <a:pPr eaLnBrk="1" hangingPunct="1"/>
            <a:endParaRPr lang="de-DE" sz="2800" dirty="0">
              <a:ea typeface="Courier New" charset="0"/>
              <a:cs typeface="Courier New" charset="0"/>
            </a:endParaRPr>
          </a:p>
          <a:p>
            <a:pPr eaLnBrk="1" hangingPunct="1"/>
            <a:r>
              <a:rPr lang="de-DE" sz="2800" dirty="0">
                <a:hlinkClick r:id="rId3"/>
              </a:rPr>
              <a:t>www.jcommops.org/soopip/</a:t>
            </a:r>
            <a:endParaRPr lang="de-DE" sz="2800" dirty="0"/>
          </a:p>
          <a:p>
            <a:pPr eaLnBrk="1" hangingPunct="1"/>
            <a:endParaRPr lang="de-DE" sz="2800" dirty="0">
              <a:ea typeface="Courier New" charset="0"/>
              <a:cs typeface="Courier New" charset="0"/>
            </a:endParaRPr>
          </a:p>
          <a:p>
            <a:pPr eaLnBrk="1" hangingPunct="1"/>
            <a:r>
              <a:rPr lang="en-GB" sz="2800" dirty="0">
                <a:ea typeface="Times New Roman" charset="0"/>
                <a:cs typeface="Times New Roman" charset="0"/>
                <a:hlinkClick r:id="rId4"/>
              </a:rPr>
              <a:t>www.coriolis.eu.org//cdc/default.htm</a:t>
            </a:r>
            <a:r>
              <a:rPr lang="en-GB" sz="2800" dirty="0"/>
              <a:t> </a:t>
            </a:r>
            <a:endParaRPr lang="en-GB" sz="2800" dirty="0" smtClean="0"/>
          </a:p>
          <a:p>
            <a:pPr eaLnBrk="1" hangingPunct="1"/>
            <a:endParaRPr lang="en-GB" sz="2800" dirty="0" smtClean="0"/>
          </a:p>
          <a:p>
            <a:pPr eaLnBrk="1" hangingPunct="1"/>
            <a:endParaRPr lang="en-GB" sz="2800" dirty="0"/>
          </a:p>
        </p:txBody>
      </p:sp>
      <p:sp>
        <p:nvSpPr>
          <p:cNvPr id="50179" name="Text Box 3"/>
          <p:cNvSpPr txBox="1">
            <a:spLocks noChangeArrowheads="1"/>
          </p:cNvSpPr>
          <p:nvPr/>
        </p:nvSpPr>
        <p:spPr bwMode="auto">
          <a:xfrm>
            <a:off x="212725" y="404664"/>
            <a:ext cx="8931275" cy="2246769"/>
          </a:xfrm>
          <a:prstGeom prst="rect">
            <a:avLst/>
          </a:prstGeom>
          <a:noFill/>
          <a:ln w="9525">
            <a:noFill/>
            <a:miter lim="800000"/>
            <a:headEnd/>
            <a:tailEnd/>
          </a:ln>
        </p:spPr>
        <p:txBody>
          <a:bodyPr>
            <a:prstTxWarp prst="textNoShape">
              <a:avLst/>
            </a:prstTxWarp>
            <a:spAutoFit/>
          </a:bodyPr>
          <a:lstStyle/>
          <a:p>
            <a:r>
              <a:rPr lang="en-US" sz="2800" dirty="0">
                <a:solidFill>
                  <a:srgbClr val="A3FFE7"/>
                </a:solidFill>
              </a:rPr>
              <a:t>Other VOS systems:</a:t>
            </a:r>
          </a:p>
          <a:p>
            <a:endParaRPr lang="en-US" sz="2800" dirty="0">
              <a:solidFill>
                <a:srgbClr val="A3FFE7"/>
              </a:solidFill>
            </a:endParaRPr>
          </a:p>
          <a:p>
            <a:r>
              <a:rPr lang="en-US" sz="2800" dirty="0" err="1">
                <a:solidFill>
                  <a:srgbClr val="A3FFE7"/>
                </a:solidFill>
              </a:rPr>
              <a:t>Thermosalinograph</a:t>
            </a:r>
            <a:r>
              <a:rPr lang="en-US" sz="2800" dirty="0">
                <a:solidFill>
                  <a:srgbClr val="A3FFE7"/>
                </a:solidFill>
              </a:rPr>
              <a:t>, CO2, other chemicals (from pumped engine cooling water intake), ADCP current profiles, towed plankton recorder,….</a:t>
            </a:r>
          </a:p>
        </p:txBody>
      </p:sp>
      <p:sp>
        <p:nvSpPr>
          <p:cNvPr id="5" name="Title 4"/>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4" name="Rectangle 4"/>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CTDs </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00000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00000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rgbClr val="FF0000"/>
              </a:solidFill>
              <a:effectLst>
                <a:outerShdw blurRad="38100" dist="38100" dir="2700000" algn="tl">
                  <a:srgbClr val="00000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000000"/>
                </a:outerShdw>
              </a:effectLst>
              <a:latin typeface="Arial" charset="0"/>
            </a:endParaRPr>
          </a:p>
        </p:txBody>
      </p:sp>
      <p:sp>
        <p:nvSpPr>
          <p:cNvPr id="307209" name="Rectangle 9"/>
          <p:cNvSpPr>
            <a:spLocks noGrp="1" noChangeArrowheads="1"/>
          </p:cNvSpPr>
          <p:nvPr>
            <p:ph type="title"/>
          </p:nvPr>
        </p:nvSpPr>
        <p:spPr/>
        <p:txBody>
          <a:bodyPr/>
          <a:lstStyle/>
          <a:p>
            <a:pPr>
              <a:defRPr/>
            </a:pPr>
            <a:endParaRPr lang="en-ZA" smtClean="0"/>
          </a:p>
        </p:txBody>
      </p:sp>
      <p:pic>
        <p:nvPicPr>
          <p:cNvPr id="46084" name="Picture 5" descr="GOOS Initial Pacific"/>
          <p:cNvPicPr>
            <a:picLocks noGrp="1" noChangeAspect="1" noChangeArrowheads="1"/>
          </p:cNvPicPr>
          <p:nvPr>
            <p:ph sz="half" idx="1"/>
          </p:nvPr>
        </p:nvPicPr>
        <p:blipFill>
          <a:blip r:embed="rId2" cstate="print"/>
          <a:srcRect/>
          <a:stretch>
            <a:fillRect/>
          </a:stretch>
        </p:blipFill>
        <p:spPr>
          <a:xfrm>
            <a:off x="2987675" y="404813"/>
            <a:ext cx="6156325" cy="3536950"/>
          </a:xfrm>
          <a:noFill/>
        </p:spPr>
      </p:pic>
      <p:pic>
        <p:nvPicPr>
          <p:cNvPr id="46085" name="Picture 8" descr="sunshipbuoy_sm"/>
          <p:cNvPicPr>
            <a:picLocks noGrp="1" noChangeAspect="1" noChangeArrowheads="1"/>
          </p:cNvPicPr>
          <p:nvPr>
            <p:ph sz="half" idx="2"/>
          </p:nvPr>
        </p:nvPicPr>
        <p:blipFill>
          <a:blip r:embed="rId3" cstate="print"/>
          <a:srcRect/>
          <a:stretch>
            <a:fillRect/>
          </a:stretch>
        </p:blipFill>
        <p:spPr>
          <a:xfrm>
            <a:off x="4356100" y="3716338"/>
            <a:ext cx="3746500" cy="2679700"/>
          </a:xfr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0" y="0"/>
            <a:ext cx="9144000" cy="6858000"/>
          </a:xfrm>
          <a:prstGeom prst="rect">
            <a:avLst/>
          </a:prstGeom>
          <a:solidFill>
            <a:schemeClr val="bg2"/>
          </a:solidFill>
          <a:ln w="12700">
            <a:solidFill>
              <a:schemeClr val="bg2"/>
            </a:solidFill>
            <a:miter lim="800000"/>
            <a:headEnd/>
            <a:tailEnd/>
          </a:ln>
        </p:spPr>
        <p:txBody>
          <a:bodyPr wrap="none" anchor="ctr"/>
          <a:lstStyle/>
          <a:p>
            <a:endParaRPr lang="en-US"/>
          </a:p>
        </p:txBody>
      </p:sp>
      <p:pic>
        <p:nvPicPr>
          <p:cNvPr id="47107" name="Picture 3"/>
          <p:cNvPicPr>
            <a:picLocks noChangeAspect="1" noChangeArrowheads="1"/>
          </p:cNvPicPr>
          <p:nvPr/>
        </p:nvPicPr>
        <p:blipFill>
          <a:blip r:embed="rId2" cstate="print"/>
          <a:srcRect/>
          <a:stretch>
            <a:fillRect/>
          </a:stretch>
        </p:blipFill>
        <p:spPr bwMode="auto">
          <a:xfrm>
            <a:off x="-180975" y="-349250"/>
            <a:ext cx="9505950" cy="7556500"/>
          </a:xfrm>
          <a:prstGeom prst="rect">
            <a:avLst/>
          </a:prstGeom>
          <a:noFill/>
          <a:ln w="9525">
            <a:noFill/>
            <a:miter lim="800000"/>
            <a:headEnd/>
            <a:tailEnd/>
          </a:ln>
        </p:spPr>
      </p:pic>
      <p:sp>
        <p:nvSpPr>
          <p:cNvPr id="47108" name="Text Box 4"/>
          <p:cNvSpPr txBox="1">
            <a:spLocks noChangeArrowheads="1"/>
          </p:cNvSpPr>
          <p:nvPr/>
        </p:nvSpPr>
        <p:spPr bwMode="auto">
          <a:xfrm>
            <a:off x="3182938" y="6400800"/>
            <a:ext cx="1301750" cy="274638"/>
          </a:xfrm>
          <a:prstGeom prst="rect">
            <a:avLst/>
          </a:prstGeom>
          <a:noFill/>
          <a:ln w="12700">
            <a:noFill/>
            <a:miter lim="800000"/>
            <a:headEnd/>
            <a:tailEnd/>
          </a:ln>
        </p:spPr>
        <p:txBody>
          <a:bodyPr wrap="none">
            <a:spAutoFit/>
          </a:bodyPr>
          <a:lstStyle/>
          <a:p>
            <a:r>
              <a:rPr lang="en-US" sz="1200" b="1">
                <a:solidFill>
                  <a:schemeClr val="bg2"/>
                </a:solidFill>
                <a:latin typeface="Lucida Sans" pitchFamily="34" charset="0"/>
              </a:rPr>
              <a:t>Tropical Atm-Ocn</a:t>
            </a:r>
          </a:p>
        </p:txBody>
      </p:sp>
    </p:spTree>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ChangeArrowheads="1"/>
          </p:cNvSpPr>
          <p:nvPr/>
        </p:nvSpPr>
        <p:spPr bwMode="auto">
          <a:xfrm>
            <a:off x="4038600" y="3810000"/>
            <a:ext cx="4800600" cy="3048000"/>
          </a:xfrm>
          <a:prstGeom prst="rect">
            <a:avLst/>
          </a:prstGeom>
          <a:solidFill>
            <a:srgbClr val="FFFFFF"/>
          </a:solidFill>
          <a:ln w="9525">
            <a:solidFill>
              <a:schemeClr val="tx1"/>
            </a:solidFill>
            <a:round/>
            <a:headEnd/>
            <a:tailEnd/>
          </a:ln>
        </p:spPr>
        <p:txBody>
          <a:bodyPr>
            <a:prstTxWarp prst="textNoShape">
              <a:avLst/>
            </a:prstTxWarp>
          </a:bodyPr>
          <a:lstStyle/>
          <a:p>
            <a:endParaRPr lang="en-US"/>
          </a:p>
        </p:txBody>
      </p:sp>
      <p:sp>
        <p:nvSpPr>
          <p:cNvPr id="98307" name="Title 1"/>
          <p:cNvSpPr>
            <a:spLocks noGrp="1"/>
          </p:cNvSpPr>
          <p:nvPr>
            <p:ph type="title"/>
          </p:nvPr>
        </p:nvSpPr>
        <p:spPr>
          <a:xfrm>
            <a:off x="0" y="-27384"/>
            <a:ext cx="8892480" cy="1143000"/>
          </a:xfrm>
        </p:spPr>
        <p:txBody>
          <a:bodyPr/>
          <a:lstStyle/>
          <a:p>
            <a:r>
              <a:rPr lang="en-US" sz="2800" dirty="0" smtClean="0"/>
              <a:t>Observing system: TAO/</a:t>
            </a:r>
            <a:r>
              <a:rPr lang="en-US" sz="2800" dirty="0" err="1" smtClean="0"/>
              <a:t>Pirata</a:t>
            </a:r>
            <a:r>
              <a:rPr lang="en-US" sz="2800" dirty="0" smtClean="0"/>
              <a:t> array: tropical ocean - atmosphere</a:t>
            </a:r>
          </a:p>
        </p:txBody>
      </p:sp>
      <p:pic>
        <p:nvPicPr>
          <p:cNvPr id="98308" name="Picture 3" descr="figS6.38_noaapmel_tropicalbuoys_website.pdf"/>
          <p:cNvPicPr>
            <a:picLocks noChangeAspect="1"/>
          </p:cNvPicPr>
          <p:nvPr/>
        </p:nvPicPr>
        <p:blipFill>
          <a:blip r:embed="rId2" cstate="print"/>
          <a:srcRect l="15160" t="8888" r="12943" b="72478"/>
          <a:stretch>
            <a:fillRect/>
          </a:stretch>
        </p:blipFill>
        <p:spPr bwMode="auto">
          <a:xfrm>
            <a:off x="539552" y="1131118"/>
            <a:ext cx="8353425" cy="2801938"/>
          </a:xfrm>
          <a:prstGeom prst="rect">
            <a:avLst/>
          </a:prstGeom>
          <a:noFill/>
          <a:ln w="9525">
            <a:noFill/>
            <a:miter lim="800000"/>
            <a:headEnd/>
            <a:tailEnd/>
          </a:ln>
        </p:spPr>
      </p:pic>
      <p:pic>
        <p:nvPicPr>
          <p:cNvPr id="98309" name="Picture 4" descr="fig10.22abc_tao_aug2007.pdf"/>
          <p:cNvPicPr>
            <a:picLocks noChangeAspect="1"/>
          </p:cNvPicPr>
          <p:nvPr/>
        </p:nvPicPr>
        <p:blipFill>
          <a:blip r:embed="rId3" cstate="print"/>
          <a:srcRect/>
          <a:stretch>
            <a:fillRect/>
          </a:stretch>
        </p:blipFill>
        <p:spPr bwMode="auto">
          <a:xfrm>
            <a:off x="4139952" y="3829050"/>
            <a:ext cx="4552950" cy="3028950"/>
          </a:xfrm>
          <a:prstGeom prst="rect">
            <a:avLst/>
          </a:prstGeom>
          <a:noFill/>
          <a:ln w="9525">
            <a:noFill/>
            <a:miter lim="800000"/>
            <a:headEnd/>
            <a:tailEnd/>
          </a:ln>
        </p:spPr>
      </p:pic>
      <p:pic>
        <p:nvPicPr>
          <p:cNvPr id="98310" name="Picture 5"/>
          <p:cNvPicPr>
            <a:picLocks noChangeAspect="1" noChangeArrowheads="1"/>
          </p:cNvPicPr>
          <p:nvPr/>
        </p:nvPicPr>
        <p:blipFill>
          <a:blip r:embed="rId4" cstate="print"/>
          <a:srcRect/>
          <a:stretch>
            <a:fillRect/>
          </a:stretch>
        </p:blipFill>
        <p:spPr bwMode="auto">
          <a:xfrm>
            <a:off x="0" y="3962400"/>
            <a:ext cx="3746500" cy="2679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G00_03"/>
          <p:cNvPicPr>
            <a:picLocks noChangeAspect="1" noChangeArrowheads="1"/>
          </p:cNvPicPr>
          <p:nvPr/>
        </p:nvPicPr>
        <p:blipFill>
          <a:blip r:embed="rId3" cstate="print"/>
          <a:srcRect l="15384" t="8101" r="15385" b="9740"/>
          <a:stretch>
            <a:fillRect/>
          </a:stretch>
        </p:blipFill>
        <p:spPr bwMode="auto">
          <a:xfrm>
            <a:off x="7162800" y="304800"/>
            <a:ext cx="1524000" cy="1501775"/>
          </a:xfrm>
          <a:prstGeom prst="rect">
            <a:avLst/>
          </a:prstGeom>
          <a:noFill/>
          <a:ln w="9525">
            <a:noFill/>
            <a:miter lim="800000"/>
            <a:headEnd/>
            <a:tailEnd/>
          </a:ln>
        </p:spPr>
      </p:pic>
      <p:sp>
        <p:nvSpPr>
          <p:cNvPr id="6147" name="Text Box 3"/>
          <p:cNvSpPr txBox="1">
            <a:spLocks noChangeArrowheads="1"/>
          </p:cNvSpPr>
          <p:nvPr/>
        </p:nvSpPr>
        <p:spPr bwMode="auto">
          <a:xfrm>
            <a:off x="304800" y="457200"/>
            <a:ext cx="7391400" cy="457200"/>
          </a:xfrm>
          <a:prstGeom prst="rect">
            <a:avLst/>
          </a:prstGeom>
          <a:noFill/>
          <a:ln w="9525">
            <a:noFill/>
            <a:miter lim="800000"/>
            <a:headEnd/>
            <a:tailEnd/>
          </a:ln>
        </p:spPr>
        <p:txBody>
          <a:bodyPr>
            <a:spAutoFit/>
          </a:bodyPr>
          <a:lstStyle/>
          <a:p>
            <a:r>
              <a:rPr lang="en-US" sz="2400">
                <a:solidFill>
                  <a:schemeClr val="accent2"/>
                </a:solidFill>
              </a:rPr>
              <a:t>International Observational Programs</a:t>
            </a:r>
          </a:p>
        </p:txBody>
      </p:sp>
      <p:pic>
        <p:nvPicPr>
          <p:cNvPr id="77828" name="Picture 4" descr="WOCE Logo"/>
          <p:cNvPicPr>
            <a:picLocks noChangeAspect="1" noChangeArrowheads="1"/>
          </p:cNvPicPr>
          <p:nvPr/>
        </p:nvPicPr>
        <p:blipFill>
          <a:blip r:embed="rId4" cstate="print"/>
          <a:srcRect/>
          <a:stretch>
            <a:fillRect/>
          </a:stretch>
        </p:blipFill>
        <p:spPr bwMode="auto">
          <a:xfrm>
            <a:off x="533400" y="1600200"/>
            <a:ext cx="1219200" cy="1219200"/>
          </a:xfrm>
          <a:prstGeom prst="rect">
            <a:avLst/>
          </a:prstGeom>
          <a:noFill/>
          <a:ln w="9525">
            <a:noFill/>
            <a:miter lim="800000"/>
            <a:headEnd/>
            <a:tailEnd/>
          </a:ln>
        </p:spPr>
      </p:pic>
      <p:sp>
        <p:nvSpPr>
          <p:cNvPr id="77829" name="Rectangle 5"/>
          <p:cNvSpPr>
            <a:spLocks noChangeArrowheads="1"/>
          </p:cNvSpPr>
          <p:nvPr/>
        </p:nvSpPr>
        <p:spPr bwMode="auto">
          <a:xfrm>
            <a:off x="381000" y="990600"/>
            <a:ext cx="5975350" cy="701675"/>
          </a:xfrm>
          <a:prstGeom prst="rect">
            <a:avLst/>
          </a:prstGeom>
          <a:noFill/>
          <a:ln w="9525">
            <a:noFill/>
            <a:miter lim="800000"/>
            <a:headEnd/>
            <a:tailEnd/>
          </a:ln>
        </p:spPr>
        <p:txBody>
          <a:bodyPr wrap="none" anchor="ctr">
            <a:spAutoFit/>
          </a:bodyPr>
          <a:lstStyle/>
          <a:p>
            <a:pPr algn="r" eaLnBrk="0" hangingPunct="0"/>
            <a:r>
              <a:rPr lang="en-US" sz="2000">
                <a:solidFill>
                  <a:srgbClr val="FF3300"/>
                </a:solidFill>
              </a:rPr>
              <a:t>The World Ocean Circulation Experiment</a:t>
            </a:r>
          </a:p>
          <a:p>
            <a:pPr algn="r" eaLnBrk="0" hangingPunct="0"/>
            <a:r>
              <a:rPr lang="en-US" sz="2000">
                <a:solidFill>
                  <a:srgbClr val="FF3300"/>
                </a:solidFill>
              </a:rPr>
              <a:t>1990-1998 </a:t>
            </a:r>
          </a:p>
        </p:txBody>
      </p:sp>
      <p:sp>
        <p:nvSpPr>
          <p:cNvPr id="77830" name="Rectangle 6"/>
          <p:cNvSpPr>
            <a:spLocks noChangeArrowheads="1"/>
          </p:cNvSpPr>
          <p:nvPr/>
        </p:nvSpPr>
        <p:spPr bwMode="auto">
          <a:xfrm>
            <a:off x="1905000" y="2514600"/>
            <a:ext cx="3290888" cy="307975"/>
          </a:xfrm>
          <a:prstGeom prst="rect">
            <a:avLst/>
          </a:prstGeom>
          <a:noFill/>
          <a:ln w="9525">
            <a:noFill/>
            <a:miter lim="800000"/>
            <a:headEnd/>
            <a:tailEnd/>
          </a:ln>
        </p:spPr>
        <p:txBody>
          <a:bodyPr wrap="none">
            <a:spAutoFit/>
          </a:bodyPr>
          <a:lstStyle/>
          <a:p>
            <a:r>
              <a:rPr lang="en-US" b="0">
                <a:hlinkClick r:id="rId5"/>
              </a:rPr>
              <a:t>http://woce.nodc.noaa.gov/wdiu/ </a:t>
            </a:r>
            <a:endParaRPr lang="en-US" b="0"/>
          </a:p>
        </p:txBody>
      </p:sp>
      <p:pic>
        <p:nvPicPr>
          <p:cNvPr id="77831" name="Picture 7" descr="clivar_logo_col_smallk">
            <a:hlinkClick r:id="rId5"/>
          </p:cNvPr>
          <p:cNvPicPr>
            <a:picLocks noChangeAspect="1" noChangeArrowheads="1"/>
          </p:cNvPicPr>
          <p:nvPr/>
        </p:nvPicPr>
        <p:blipFill>
          <a:blip r:embed="rId6" cstate="print"/>
          <a:srcRect/>
          <a:stretch>
            <a:fillRect/>
          </a:stretch>
        </p:blipFill>
        <p:spPr bwMode="auto">
          <a:xfrm>
            <a:off x="457200" y="4043363"/>
            <a:ext cx="1371600" cy="1062037"/>
          </a:xfrm>
          <a:prstGeom prst="rect">
            <a:avLst/>
          </a:prstGeom>
          <a:noFill/>
          <a:ln w="9525">
            <a:noFill/>
            <a:miter lim="800000"/>
            <a:headEnd/>
            <a:tailEnd/>
          </a:ln>
        </p:spPr>
      </p:pic>
      <p:sp>
        <p:nvSpPr>
          <p:cNvPr id="77832" name="Rectangle 8"/>
          <p:cNvSpPr>
            <a:spLocks noChangeArrowheads="1"/>
          </p:cNvSpPr>
          <p:nvPr/>
        </p:nvSpPr>
        <p:spPr bwMode="auto">
          <a:xfrm>
            <a:off x="82872" y="3565525"/>
            <a:ext cx="8737600" cy="701675"/>
          </a:xfrm>
          <a:prstGeom prst="rect">
            <a:avLst/>
          </a:prstGeom>
          <a:noFill/>
          <a:ln w="9525">
            <a:noFill/>
            <a:miter lim="800000"/>
            <a:headEnd/>
            <a:tailEnd/>
          </a:ln>
        </p:spPr>
        <p:txBody>
          <a:bodyPr anchor="ctr">
            <a:spAutoFit/>
          </a:bodyPr>
          <a:lstStyle/>
          <a:p>
            <a:pPr algn="r" eaLnBrk="0" hangingPunct="0"/>
            <a:r>
              <a:rPr lang="en-US" sz="2000" dirty="0">
                <a:solidFill>
                  <a:srgbClr val="FF3300"/>
                </a:solidFill>
              </a:rPr>
              <a:t>International </a:t>
            </a:r>
            <a:r>
              <a:rPr lang="en-US" sz="2000" dirty="0" err="1">
                <a:solidFill>
                  <a:srgbClr val="FF3300"/>
                </a:solidFill>
              </a:rPr>
              <a:t>Programme</a:t>
            </a:r>
            <a:r>
              <a:rPr lang="en-US" sz="2000" dirty="0">
                <a:solidFill>
                  <a:srgbClr val="FF3300"/>
                </a:solidFill>
              </a:rPr>
              <a:t> on Climate Variability and Predictability, 1995-present</a:t>
            </a:r>
          </a:p>
        </p:txBody>
      </p:sp>
      <p:sp>
        <p:nvSpPr>
          <p:cNvPr id="77833" name="Rectangle 9"/>
          <p:cNvSpPr>
            <a:spLocks noChangeArrowheads="1"/>
          </p:cNvSpPr>
          <p:nvPr/>
        </p:nvSpPr>
        <p:spPr bwMode="auto">
          <a:xfrm>
            <a:off x="1981200" y="4800600"/>
            <a:ext cx="2568575" cy="304800"/>
          </a:xfrm>
          <a:prstGeom prst="rect">
            <a:avLst/>
          </a:prstGeom>
          <a:noFill/>
          <a:ln w="9525">
            <a:noFill/>
            <a:miter lim="800000"/>
            <a:headEnd/>
            <a:tailEnd/>
          </a:ln>
        </p:spPr>
        <p:txBody>
          <a:bodyPr wrap="none">
            <a:spAutoFit/>
          </a:bodyPr>
          <a:lstStyle/>
          <a:p>
            <a:r>
              <a:rPr lang="en-US">
                <a:hlinkClick r:id="rId7"/>
              </a:rPr>
              <a:t>http://www.clivar.org  </a:t>
            </a:r>
            <a:endParaRPr lang="en-US"/>
          </a:p>
        </p:txBody>
      </p:sp>
      <p:sp>
        <p:nvSpPr>
          <p:cNvPr id="77834" name="Rectangle 10"/>
          <p:cNvSpPr>
            <a:spLocks noChangeArrowheads="1"/>
          </p:cNvSpPr>
          <p:nvPr/>
        </p:nvSpPr>
        <p:spPr bwMode="auto">
          <a:xfrm>
            <a:off x="2590800" y="6096000"/>
            <a:ext cx="2308225" cy="307975"/>
          </a:xfrm>
          <a:prstGeom prst="rect">
            <a:avLst/>
          </a:prstGeom>
          <a:noFill/>
          <a:ln w="9525">
            <a:noFill/>
            <a:miter lim="800000"/>
            <a:headEnd/>
            <a:tailEnd/>
          </a:ln>
        </p:spPr>
        <p:txBody>
          <a:bodyPr wrap="none">
            <a:spAutoFit/>
          </a:bodyPr>
          <a:lstStyle/>
          <a:p>
            <a:r>
              <a:rPr lang="en-US">
                <a:hlinkClick r:id="rId8"/>
              </a:rPr>
              <a:t>http://wcrp.wmo.int</a:t>
            </a:r>
            <a:r>
              <a:rPr lang="en-US"/>
              <a:t> </a:t>
            </a:r>
          </a:p>
        </p:txBody>
      </p:sp>
      <p:pic>
        <p:nvPicPr>
          <p:cNvPr id="77835" name="Picture 11" descr="WCRP_logo_sm">
            <a:hlinkClick r:id="rId9"/>
          </p:cNvPr>
          <p:cNvPicPr>
            <a:picLocks noChangeAspect="1" noChangeArrowheads="1"/>
          </p:cNvPicPr>
          <p:nvPr/>
        </p:nvPicPr>
        <p:blipFill>
          <a:blip r:embed="rId10" cstate="print"/>
          <a:srcRect/>
          <a:stretch>
            <a:fillRect/>
          </a:stretch>
        </p:blipFill>
        <p:spPr bwMode="auto">
          <a:xfrm>
            <a:off x="533400" y="6096000"/>
            <a:ext cx="1095375" cy="285750"/>
          </a:xfrm>
          <a:prstGeom prst="rect">
            <a:avLst/>
          </a:prstGeom>
          <a:noFill/>
          <a:ln w="9525">
            <a:noFill/>
            <a:miter lim="800000"/>
            <a:headEnd/>
            <a:tailEnd/>
          </a:ln>
        </p:spPr>
      </p:pic>
      <p:sp>
        <p:nvSpPr>
          <p:cNvPr id="77836" name="Rectangle 12"/>
          <p:cNvSpPr>
            <a:spLocks noChangeArrowheads="1"/>
          </p:cNvSpPr>
          <p:nvPr/>
        </p:nvSpPr>
        <p:spPr bwMode="auto">
          <a:xfrm>
            <a:off x="457200" y="5622925"/>
            <a:ext cx="5410200" cy="396875"/>
          </a:xfrm>
          <a:prstGeom prst="rect">
            <a:avLst/>
          </a:prstGeom>
          <a:noFill/>
          <a:ln w="9525">
            <a:noFill/>
            <a:miter lim="800000"/>
            <a:headEnd/>
            <a:tailEnd/>
          </a:ln>
        </p:spPr>
        <p:txBody>
          <a:bodyPr anchor="ctr">
            <a:spAutoFit/>
          </a:bodyPr>
          <a:lstStyle/>
          <a:p>
            <a:pPr eaLnBrk="0" hangingPunct="0"/>
            <a:r>
              <a:rPr lang="en-US" sz="2000">
                <a:solidFill>
                  <a:srgbClr val="FF3300"/>
                </a:solidFill>
              </a:rPr>
              <a:t>World Climate Research Programme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8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8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8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8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8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8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9" grpId="0"/>
      <p:bldP spid="77830" grpId="0"/>
      <p:bldP spid="77832" grpId="0"/>
      <p:bldP spid="77833" grpId="0"/>
      <p:bldP spid="77834" grpId="0"/>
      <p:bldP spid="778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sz="quarter"/>
          </p:nvPr>
        </p:nvSpPr>
        <p:spPr/>
        <p:txBody>
          <a:bodyPr/>
          <a:lstStyle/>
          <a:p>
            <a:pPr marL="1439863" defTabSz="449263">
              <a:defRPr/>
            </a:pPr>
            <a:endParaRPr lang="en-ZA" smtClean="0"/>
          </a:p>
        </p:txBody>
      </p:sp>
      <p:pic>
        <p:nvPicPr>
          <p:cNvPr id="48131" name="Picture 3" descr="Wb-Spheres-imploded"/>
          <p:cNvPicPr>
            <a:picLocks noGrp="1" noChangeAspect="1" noChangeArrowheads="1"/>
          </p:cNvPicPr>
          <p:nvPr>
            <p:ph sz="quarter" idx="1"/>
          </p:nvPr>
        </p:nvPicPr>
        <p:blipFill>
          <a:blip r:embed="rId2" cstate="print"/>
          <a:srcRect/>
          <a:stretch>
            <a:fillRect/>
          </a:stretch>
        </p:blipFill>
        <p:spPr>
          <a:xfrm>
            <a:off x="0" y="0"/>
            <a:ext cx="4284663" cy="3213100"/>
          </a:xfrm>
          <a:noFill/>
        </p:spPr>
      </p:pic>
      <p:pic>
        <p:nvPicPr>
          <p:cNvPr id="48132" name="Picture 4" descr="W-V434_4_Rec05"/>
          <p:cNvPicPr>
            <a:picLocks noGrp="1" noChangeAspect="1" noChangeArrowheads="1"/>
          </p:cNvPicPr>
          <p:nvPr>
            <p:ph sz="quarter" idx="2"/>
          </p:nvPr>
        </p:nvPicPr>
        <p:blipFill>
          <a:blip r:embed="rId3" cstate="print"/>
          <a:srcRect/>
          <a:stretch>
            <a:fillRect/>
          </a:stretch>
        </p:blipFill>
        <p:spPr>
          <a:xfrm>
            <a:off x="3851275" y="333375"/>
            <a:ext cx="3816350" cy="3482975"/>
          </a:xfrm>
          <a:noFill/>
        </p:spPr>
      </p:pic>
      <p:pic>
        <p:nvPicPr>
          <p:cNvPr id="48133" name="Picture 5" descr="W-adcp_buoy"/>
          <p:cNvPicPr>
            <a:picLocks noGrp="1" noChangeAspect="1" noChangeArrowheads="1"/>
          </p:cNvPicPr>
          <p:nvPr>
            <p:ph sz="quarter" idx="3"/>
          </p:nvPr>
        </p:nvPicPr>
        <p:blipFill>
          <a:blip r:embed="rId4" cstate="print"/>
          <a:srcRect/>
          <a:stretch>
            <a:fillRect/>
          </a:stretch>
        </p:blipFill>
        <p:spPr>
          <a:xfrm>
            <a:off x="611188" y="3068638"/>
            <a:ext cx="2963862" cy="3789362"/>
          </a:xfrm>
          <a:noFill/>
        </p:spPr>
      </p:pic>
      <p:pic>
        <p:nvPicPr>
          <p:cNvPr id="48134" name="Picture 6" descr="W-chemistry_frame"/>
          <p:cNvPicPr>
            <a:picLocks noGrp="1" noChangeAspect="1" noChangeArrowheads="1"/>
          </p:cNvPicPr>
          <p:nvPr>
            <p:ph sz="quarter" idx="4"/>
          </p:nvPr>
        </p:nvPicPr>
        <p:blipFill>
          <a:blip r:embed="rId5" cstate="print"/>
          <a:srcRect/>
          <a:stretch>
            <a:fillRect/>
          </a:stretch>
        </p:blipFill>
        <p:spPr>
          <a:xfrm>
            <a:off x="5364163" y="3500438"/>
            <a:ext cx="2998787" cy="3213100"/>
          </a:xfr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514350" y="6350"/>
            <a:ext cx="8115300" cy="6845300"/>
          </a:xfrm>
          <a:prstGeom prst="rect">
            <a:avLst/>
          </a:prstGeom>
          <a:solidFill>
            <a:schemeClr val="tx1"/>
          </a:solid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85800" y="228600"/>
            <a:ext cx="7772400" cy="1143000"/>
          </a:xfrm>
        </p:spPr>
        <p:txBody>
          <a:bodyPr/>
          <a:lstStyle/>
          <a:p>
            <a:r>
              <a:rPr lang="en-US" sz="2400" dirty="0" err="1" smtClean="0"/>
              <a:t>OceanSITES</a:t>
            </a:r>
            <a:r>
              <a:rPr lang="en-US" sz="2400" dirty="0" smtClean="0"/>
              <a:t> program – network of moored ocean observatories (bottom and surface moorings)</a:t>
            </a:r>
            <a:endParaRPr lang="en-US" sz="2400" dirty="0"/>
          </a:p>
        </p:txBody>
      </p:sp>
      <p:pic>
        <p:nvPicPr>
          <p:cNvPr id="5" name="Picture 4"/>
          <p:cNvPicPr>
            <a:picLocks noChangeAspect="1"/>
          </p:cNvPicPr>
          <p:nvPr/>
        </p:nvPicPr>
        <p:blipFill>
          <a:blip r:embed="rId2" cstate="print"/>
          <a:stretch>
            <a:fillRect/>
          </a:stretch>
        </p:blipFill>
        <p:spPr>
          <a:xfrm>
            <a:off x="0" y="1676400"/>
            <a:ext cx="8950392" cy="4256371"/>
          </a:xfrm>
          <a:prstGeom prst="rect">
            <a:avLst/>
          </a:prstGeom>
        </p:spPr>
      </p:pic>
      <p:sp>
        <p:nvSpPr>
          <p:cNvPr id="6" name="TextBox 5"/>
          <p:cNvSpPr txBox="1"/>
          <p:nvPr/>
        </p:nvSpPr>
        <p:spPr>
          <a:xfrm>
            <a:off x="533400" y="6172200"/>
            <a:ext cx="8001000" cy="461665"/>
          </a:xfrm>
          <a:prstGeom prst="rect">
            <a:avLst/>
          </a:prstGeom>
          <a:noFill/>
        </p:spPr>
        <p:txBody>
          <a:bodyPr wrap="square" rtlCol="0">
            <a:spAutoFit/>
          </a:bodyPr>
          <a:lstStyle/>
          <a:p>
            <a:r>
              <a:rPr lang="en-US" dirty="0" smtClean="0">
                <a:solidFill>
                  <a:srgbClr val="FFE609"/>
                </a:solidFill>
              </a:rPr>
              <a:t>http://</a:t>
            </a:r>
            <a:r>
              <a:rPr lang="en-US" dirty="0" err="1" smtClean="0">
                <a:solidFill>
                  <a:srgbClr val="FFE609"/>
                </a:solidFill>
              </a:rPr>
              <a:t>www.whoi.edu/virtual/oceansites/index.html</a:t>
            </a:r>
            <a:endParaRPr lang="en-US" dirty="0">
              <a:solidFill>
                <a:srgbClr val="FFE609"/>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82946" name="Picture 2"/>
          <p:cNvPicPr>
            <a:picLocks noChangeAspect="1" noChangeArrowheads="1"/>
          </p:cNvPicPr>
          <p:nvPr/>
        </p:nvPicPr>
        <p:blipFill>
          <a:blip r:embed="rId2" cstate="print"/>
          <a:srcRect r="51967" b="16321"/>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Rectangle 9"/>
          <p:cNvSpPr>
            <a:spLocks noGrp="1" noChangeArrowheads="1"/>
          </p:cNvSpPr>
          <p:nvPr>
            <p:ph type="body" sz="half" idx="2"/>
          </p:nvPr>
        </p:nvSpPr>
        <p:spPr>
          <a:xfrm>
            <a:off x="3779838" y="260350"/>
            <a:ext cx="4824412" cy="6337300"/>
          </a:xfrm>
        </p:spPr>
        <p:txBody>
          <a:bodyPr/>
          <a:lstStyle/>
          <a:p>
            <a:pPr algn="just">
              <a:lnSpc>
                <a:spcPct val="80000"/>
              </a:lnSpc>
              <a:buFont typeface="Monotype Sorts" charset="2"/>
              <a:buNone/>
              <a:defRPr/>
            </a:pPr>
            <a:r>
              <a:rPr lang="en-ZA" sz="2000" b="1">
                <a:solidFill>
                  <a:srgbClr val="FFFF00"/>
                </a:solidFill>
                <a:effectLst/>
              </a:rPr>
              <a:t>DEEP SEA MOORING</a:t>
            </a:r>
          </a:p>
          <a:p>
            <a:pPr algn="just">
              <a:lnSpc>
                <a:spcPct val="80000"/>
              </a:lnSpc>
              <a:defRPr/>
            </a:pPr>
            <a:endParaRPr lang="en-ZA" sz="2000" b="1">
              <a:solidFill>
                <a:srgbClr val="FFFF00"/>
              </a:solidFill>
              <a:effectLst/>
            </a:endParaRPr>
          </a:p>
          <a:p>
            <a:pPr algn="just">
              <a:lnSpc>
                <a:spcPct val="80000"/>
              </a:lnSpc>
              <a:defRPr/>
            </a:pPr>
            <a:r>
              <a:rPr lang="en-ZA" sz="2000">
                <a:solidFill>
                  <a:srgbClr val="FFFFFF"/>
                </a:solidFill>
                <a:effectLst/>
              </a:rPr>
              <a:t>A typical deep-sea mooring design sketch for a mooring deployment in 4000 m water depth. Instrument design depths are shown in dark red. </a:t>
            </a:r>
          </a:p>
          <a:p>
            <a:pPr algn="just">
              <a:lnSpc>
                <a:spcPct val="80000"/>
              </a:lnSpc>
              <a:defRPr/>
            </a:pPr>
            <a:r>
              <a:rPr lang="en-ZA" sz="2000">
                <a:solidFill>
                  <a:srgbClr val="FFFFFF"/>
                </a:solidFill>
                <a:effectLst/>
              </a:rPr>
              <a:t>The acoustic doppler current profiler (ADCP) is mounted in the main buoyancy body at 300 m. It looks upward and covers the upper 250 - 300 m of the water column with a resolution of one reading every 8 m. </a:t>
            </a:r>
          </a:p>
          <a:p>
            <a:pPr algn="just">
              <a:lnSpc>
                <a:spcPct val="80000"/>
              </a:lnSpc>
              <a:defRPr/>
            </a:pPr>
            <a:r>
              <a:rPr lang="en-ZA" sz="2000">
                <a:solidFill>
                  <a:srgbClr val="FFFFFF"/>
                </a:solidFill>
                <a:effectLst/>
              </a:rPr>
              <a:t>The first recording current meter (RCM) is placed at 320 m, followed by more recording current meters at regular intervals. Additional buoyancy, shown as yellow clusters of small buoys, is placed above each RCM to compensate its weight in water. </a:t>
            </a:r>
          </a:p>
          <a:p>
            <a:pPr algn="just">
              <a:lnSpc>
                <a:spcPct val="80000"/>
              </a:lnSpc>
              <a:defRPr/>
            </a:pPr>
            <a:r>
              <a:rPr lang="en-ZA" sz="2000">
                <a:solidFill>
                  <a:srgbClr val="FFFFFF"/>
                </a:solidFill>
                <a:effectLst/>
              </a:rPr>
              <a:t>Above the anchor weight is an acoustic release (ACR) which, when triggered, severs the connection to the anchor weight</a:t>
            </a:r>
            <a:r>
              <a:rPr lang="en-ZA" sz="2000">
                <a:solidFill>
                  <a:srgbClr val="FFFFFF"/>
                </a:solidFill>
              </a:rPr>
              <a:t> so that the mooring floats to the surface.</a:t>
            </a:r>
          </a:p>
        </p:txBody>
      </p:sp>
      <p:pic>
        <p:nvPicPr>
          <p:cNvPr id="51203" name="Picture 10" descr="fig13a4"/>
          <p:cNvPicPr>
            <a:picLocks noGrp="1" noChangeAspect="1" noChangeArrowheads="1"/>
          </p:cNvPicPr>
          <p:nvPr>
            <p:ph sz="half" idx="1"/>
          </p:nvPr>
        </p:nvPicPr>
        <p:blipFill>
          <a:blip r:embed="rId2" cstate="print"/>
          <a:srcRect/>
          <a:stretch>
            <a:fillRect/>
          </a:stretch>
        </p:blipFill>
        <p:spPr>
          <a:xfrm>
            <a:off x="468313" y="0"/>
            <a:ext cx="2771775" cy="6858000"/>
          </a:xfr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2226" name="Rectangle 3"/>
          <p:cNvSpPr>
            <a:spLocks noGrp="1" noChangeArrowheads="1"/>
          </p:cNvSpPr>
          <p:nvPr>
            <p:ph type="body" sz="half" idx="1"/>
          </p:nvPr>
        </p:nvSpPr>
        <p:spPr>
          <a:xfrm>
            <a:off x="2916238" y="260350"/>
            <a:ext cx="5689600" cy="5949950"/>
          </a:xfrm>
        </p:spPr>
        <p:txBody>
          <a:bodyPr/>
          <a:lstStyle/>
          <a:p>
            <a:pPr>
              <a:lnSpc>
                <a:spcPct val="80000"/>
              </a:lnSpc>
            </a:pPr>
            <a:r>
              <a:rPr lang="en-ZA" sz="1800" smtClean="0">
                <a:solidFill>
                  <a:schemeClr val="bg2"/>
                </a:solidFill>
                <a:effectLst/>
              </a:rPr>
              <a:t>Moorings are appropriate platforms wherever measurements are required at one location over an extended time period. </a:t>
            </a:r>
          </a:p>
          <a:p>
            <a:pPr>
              <a:lnSpc>
                <a:spcPct val="80000"/>
              </a:lnSpc>
            </a:pPr>
            <a:endParaRPr lang="en-ZA" sz="1800" smtClean="0">
              <a:solidFill>
                <a:schemeClr val="bg2"/>
              </a:solidFill>
              <a:effectLst/>
            </a:endParaRPr>
          </a:p>
          <a:p>
            <a:pPr>
              <a:lnSpc>
                <a:spcPct val="80000"/>
              </a:lnSpc>
            </a:pPr>
            <a:r>
              <a:rPr lang="en-ZA" sz="1800" smtClean="0">
                <a:solidFill>
                  <a:schemeClr val="bg2"/>
                </a:solidFill>
                <a:effectLst/>
              </a:rPr>
              <a:t>Their design depends on the water depth and on the type of instrumentation for which the mooring is deployed, but the basic elements of an oceanographic mooring are an anchor, a mooring line (wire or rope) and one or more buoyancy elements which hold the mooring upright and preferably as close to vertical as possible.</a:t>
            </a:r>
          </a:p>
          <a:p>
            <a:pPr>
              <a:lnSpc>
                <a:spcPct val="80000"/>
              </a:lnSpc>
            </a:pPr>
            <a:endParaRPr lang="en-ZA" sz="1800" smtClean="0">
              <a:solidFill>
                <a:schemeClr val="bg2"/>
              </a:solidFill>
              <a:effectLst/>
            </a:endParaRPr>
          </a:p>
          <a:p>
            <a:pPr>
              <a:lnSpc>
                <a:spcPct val="80000"/>
              </a:lnSpc>
            </a:pPr>
            <a:r>
              <a:rPr lang="en-ZA" sz="1800" smtClean="0">
                <a:solidFill>
                  <a:schemeClr val="bg2"/>
                </a:solidFill>
                <a:effectLst/>
              </a:rPr>
              <a:t>To keep the mooring close to the vertical it should have minimum drag, which can only be achieved by keeping the wire diameter small. This requires a small wire load from the instruments. </a:t>
            </a:r>
          </a:p>
          <a:p>
            <a:pPr>
              <a:lnSpc>
                <a:spcPct val="80000"/>
              </a:lnSpc>
            </a:pPr>
            <a:endParaRPr lang="en-ZA" sz="1800" smtClean="0">
              <a:solidFill>
                <a:schemeClr val="bg2"/>
              </a:solidFill>
              <a:effectLst/>
            </a:endParaRPr>
          </a:p>
          <a:p>
            <a:pPr>
              <a:lnSpc>
                <a:spcPct val="80000"/>
              </a:lnSpc>
            </a:pPr>
            <a:r>
              <a:rPr lang="en-ZA" sz="1800" smtClean="0">
                <a:solidFill>
                  <a:schemeClr val="bg2"/>
                </a:solidFill>
                <a:effectLst/>
              </a:rPr>
              <a:t>Additional buoyancy is therefore distributed along the wire to compensate for the weight of the instrumentation. The buoyancy is arranged so that all sections of thew mooring are buoyant, enabling recovery of a damaged mooring which lost its upper part.</a:t>
            </a:r>
          </a:p>
        </p:txBody>
      </p:sp>
      <p:sp>
        <p:nvSpPr>
          <p:cNvPr id="169988" name="Rectangle 4"/>
          <p:cNvSpPr>
            <a:spLocks noChangeArrowheads="1"/>
          </p:cNvSpPr>
          <p:nvPr/>
        </p:nvSpPr>
        <p:spPr bwMode="auto">
          <a:xfrm>
            <a:off x="179388" y="0"/>
            <a:ext cx="3276600" cy="6858000"/>
          </a:xfrm>
          <a:prstGeom prst="rect">
            <a:avLst/>
          </a:prstGeom>
          <a:noFill/>
          <a:ln w="9525">
            <a:noFill/>
            <a:miter lim="800000"/>
            <a:headEnd/>
            <a:tailEnd/>
          </a:ln>
        </p:spPr>
        <p:txBody>
          <a:bodyPr/>
          <a:lstStyle/>
          <a:p>
            <a:pPr marL="342900" indent="-342900">
              <a:spcBef>
                <a:spcPct val="20000"/>
              </a:spcBef>
              <a:buClr>
                <a:schemeClr val="folHlink"/>
              </a:buClr>
              <a:buSzPct val="75000"/>
              <a:buFont typeface="Monotype Sorts" charset="2"/>
              <a:buChar char="n"/>
              <a:defRPr/>
            </a:pPr>
            <a:endParaRPr kumimoji="1" lang="en-ZA" b="1">
              <a:solidFill>
                <a:srgbClr val="FFFFFF"/>
              </a:solidFill>
              <a:effectLst>
                <a:outerShdw blurRad="38100" dist="38100" dir="2700000" algn="tl">
                  <a:srgbClr val="C0C0C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C0C0C0"/>
                  </a:outerShdw>
                </a:effectLst>
                <a:latin typeface="Arial" charset="0"/>
              </a:rPr>
              <a:t>CTDs </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C0C0C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C0C0C0"/>
                  </a:outerShdw>
                </a:effectLst>
                <a:latin typeface="Arial" charset="0"/>
              </a:rPr>
              <a:t>Niskin bottles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C0C0C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C0C0C0"/>
                  </a:outerShdw>
                </a:effectLst>
                <a:latin typeface="Arial" charset="0"/>
              </a:rPr>
              <a:t>ADCP</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C0C0C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C0C0C0"/>
                  </a:outerShdw>
                </a:effectLst>
                <a:latin typeface="Arial" charset="0"/>
              </a:rPr>
              <a:t>XBT system</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C0C0C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C0C0C0"/>
                  </a:outerShdw>
                </a:effectLst>
                <a:latin typeface="Arial" charset="0"/>
              </a:rPr>
              <a:t>Remote sensors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C0C0C0"/>
                </a:outerShdw>
              </a:effectLst>
              <a:latin typeface="Arial" charset="0"/>
            </a:endParaRPr>
          </a:p>
          <a:p>
            <a:pPr marL="342900" indent="-342900">
              <a:spcBef>
                <a:spcPct val="20000"/>
              </a:spcBef>
              <a:buClr>
                <a:schemeClr val="folHlink"/>
              </a:buClr>
              <a:buSzPct val="75000"/>
              <a:buFont typeface="Monotype Sorts" charset="2"/>
              <a:buNone/>
              <a:defRPr/>
            </a:pPr>
            <a:r>
              <a:rPr kumimoji="1" lang="en-ZA" b="1">
                <a:solidFill>
                  <a:schemeClr val="bg2"/>
                </a:solidFill>
                <a:effectLst>
                  <a:outerShdw blurRad="38100" dist="38100" dir="2700000" algn="tl">
                    <a:srgbClr val="C0C0C0"/>
                  </a:outerShdw>
                </a:effectLst>
                <a:latin typeface="Arial" charset="0"/>
              </a:rPr>
              <a:t>Drifters</a:t>
            </a:r>
          </a:p>
          <a:p>
            <a:pPr marL="342900" indent="-342900">
              <a:spcBef>
                <a:spcPct val="20000"/>
              </a:spcBef>
              <a:buClr>
                <a:schemeClr val="folHlink"/>
              </a:buClr>
              <a:buSzPct val="75000"/>
              <a:buFont typeface="Monotype Sorts" charset="2"/>
              <a:buNone/>
              <a:defRPr/>
            </a:pPr>
            <a:endParaRPr kumimoji="1" lang="en-ZA" b="1">
              <a:solidFill>
                <a:schemeClr val="bg2"/>
              </a:solidFill>
              <a:effectLst>
                <a:outerShdw blurRad="38100" dist="38100" dir="2700000" algn="tl">
                  <a:srgbClr val="C0C0C0"/>
                </a:outerShdw>
              </a:effectLst>
              <a:latin typeface="Arial" charset="0"/>
            </a:endParaRPr>
          </a:p>
          <a:p>
            <a:pPr marL="342900" indent="-342900">
              <a:spcBef>
                <a:spcPct val="20000"/>
              </a:spcBef>
              <a:buClr>
                <a:schemeClr val="folHlink"/>
              </a:buClr>
              <a:buSzPct val="75000"/>
              <a:buFont typeface="Monotype Sorts" charset="2"/>
              <a:buChar char="n"/>
              <a:defRPr/>
            </a:pPr>
            <a:r>
              <a:rPr kumimoji="1" lang="en-ZA" b="1">
                <a:solidFill>
                  <a:srgbClr val="FF0000"/>
                </a:solidFill>
                <a:effectLst>
                  <a:outerShdw blurRad="38100" dist="38100" dir="2700000" algn="tl">
                    <a:srgbClr val="C0C0C0"/>
                  </a:outerShdw>
                </a:effectLst>
                <a:latin typeface="Arial" charset="0"/>
              </a:rPr>
              <a:t>Moorings</a:t>
            </a:r>
          </a:p>
          <a:p>
            <a:pPr marL="342900" indent="-342900">
              <a:spcBef>
                <a:spcPct val="20000"/>
              </a:spcBef>
              <a:buClr>
                <a:schemeClr val="folHlink"/>
              </a:buClr>
              <a:buSzPct val="75000"/>
              <a:buFont typeface="Monotype Sorts" charset="2"/>
              <a:buNone/>
              <a:defRPr/>
            </a:pPr>
            <a:endParaRPr kumimoji="1" lang="en-ZA" sz="2800">
              <a:solidFill>
                <a:srgbClr val="FF0000"/>
              </a:solidFill>
              <a:effectLst>
                <a:outerShdw blurRad="38100" dist="38100" dir="2700000" algn="tl">
                  <a:srgbClr val="C0C0C0"/>
                </a:outerShdw>
              </a:effectLst>
              <a:latin typeface="Arial" charset="0"/>
            </a:endParaRPr>
          </a:p>
          <a:p>
            <a:pPr marL="342900" indent="-342900">
              <a:spcBef>
                <a:spcPct val="20000"/>
              </a:spcBef>
              <a:buClr>
                <a:schemeClr val="folHlink"/>
              </a:buClr>
              <a:buSzPct val="75000"/>
              <a:buFont typeface="Monotype Sorts" charset="2"/>
              <a:buChar char="n"/>
              <a:defRPr/>
            </a:pPr>
            <a:endParaRPr kumimoji="1" lang="en-ZA" sz="2800">
              <a:effectLst>
                <a:outerShdw blurRad="38100" dist="38100" dir="2700000" algn="tl">
                  <a:srgbClr val="C0C0C0"/>
                </a:outerShdw>
              </a:effectLst>
              <a:latin typeface="Arial" charset="0"/>
            </a:endParaRPr>
          </a:p>
        </p:txBody>
      </p:sp>
      <p:sp>
        <p:nvSpPr>
          <p:cNvPr id="169993" name="Rectangle 9"/>
          <p:cNvSpPr>
            <a:spLocks noGrp="1" noChangeArrowheads="1"/>
          </p:cNvSpPr>
          <p:nvPr>
            <p:ph sz="half" idx="2"/>
          </p:nvPr>
        </p:nvSpPr>
        <p:spPr/>
        <p:txBody>
          <a:bodyPr/>
          <a:lstStyle/>
          <a:p>
            <a:pPr>
              <a:defRPr/>
            </a:pPr>
            <a:endParaRPr lang="en-ZA" sz="280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pressure_plot"/>
          <p:cNvPicPr>
            <a:picLocks noChangeAspect="1" noChangeArrowheads="1"/>
          </p:cNvPicPr>
          <p:nvPr/>
        </p:nvPicPr>
        <p:blipFill>
          <a:blip r:embed="rId3" cstate="print"/>
          <a:srcRect/>
          <a:stretch>
            <a:fillRect/>
          </a:stretch>
        </p:blipFill>
        <p:spPr bwMode="auto">
          <a:xfrm>
            <a:off x="123825" y="3008313"/>
            <a:ext cx="8856663" cy="3240087"/>
          </a:xfrm>
          <a:prstGeom prst="rect">
            <a:avLst/>
          </a:prstGeom>
          <a:noFill/>
          <a:ln w="9525">
            <a:noFill/>
            <a:miter lim="800000"/>
            <a:headEnd/>
            <a:tailEnd/>
          </a:ln>
        </p:spPr>
      </p:pic>
      <p:sp>
        <p:nvSpPr>
          <p:cNvPr id="90115" name="Text Box 3"/>
          <p:cNvSpPr txBox="1">
            <a:spLocks noChangeArrowheads="1"/>
          </p:cNvSpPr>
          <p:nvPr/>
        </p:nvSpPr>
        <p:spPr bwMode="auto">
          <a:xfrm>
            <a:off x="228600" y="1343025"/>
            <a:ext cx="5105400" cy="1552575"/>
          </a:xfrm>
          <a:prstGeom prst="rect">
            <a:avLst/>
          </a:prstGeom>
          <a:noFill/>
          <a:ln w="9525">
            <a:noFill/>
            <a:miter lim="800000"/>
            <a:headEnd/>
            <a:tailEnd/>
          </a:ln>
        </p:spPr>
        <p:txBody>
          <a:bodyPr lIns="91436" tIns="45719" rIns="91436" bIns="45719">
            <a:prstTxWarp prst="textNoShape">
              <a:avLst/>
            </a:prstTxWarp>
            <a:spAutoFit/>
          </a:bodyPr>
          <a:lstStyle/>
          <a:p>
            <a:r>
              <a:rPr lang="en-US">
                <a:solidFill>
                  <a:srgbClr val="A3FFE7"/>
                </a:solidFill>
              </a:rPr>
              <a:t>Bottom Pressures from 3 sensors 2000-2001: </a:t>
            </a:r>
          </a:p>
          <a:p>
            <a:r>
              <a:rPr lang="en-US">
                <a:solidFill>
                  <a:srgbClr val="A3FFE7"/>
                </a:solidFill>
              </a:rPr>
              <a:t>agreement to a few mm over 5000m = 5x10</a:t>
            </a:r>
            <a:r>
              <a:rPr lang="en-US" baseline="30000">
                <a:solidFill>
                  <a:srgbClr val="A3FFE7"/>
                </a:solidFill>
              </a:rPr>
              <a:t>-7</a:t>
            </a:r>
          </a:p>
        </p:txBody>
      </p:sp>
      <p:pic>
        <p:nvPicPr>
          <p:cNvPr id="90116" name="Picture 6" descr="pies_photo2"/>
          <p:cNvPicPr>
            <a:picLocks noChangeAspect="1" noChangeArrowheads="1"/>
          </p:cNvPicPr>
          <p:nvPr/>
        </p:nvPicPr>
        <p:blipFill>
          <a:blip r:embed="rId4" cstate="print"/>
          <a:srcRect l="5249" t="15749" r="5249" b="9842"/>
          <a:stretch>
            <a:fillRect/>
          </a:stretch>
        </p:blipFill>
        <p:spPr bwMode="auto">
          <a:xfrm>
            <a:off x="5410200" y="-533400"/>
            <a:ext cx="3498850" cy="4113213"/>
          </a:xfrm>
          <a:prstGeom prst="rect">
            <a:avLst/>
          </a:prstGeom>
          <a:noFill/>
          <a:ln w="9525">
            <a:noFill/>
            <a:miter lim="800000"/>
            <a:headEnd/>
            <a:tailEnd/>
          </a:ln>
        </p:spPr>
      </p:pic>
      <p:sp>
        <p:nvSpPr>
          <p:cNvPr id="90117" name="Text Box 7"/>
          <p:cNvSpPr txBox="1">
            <a:spLocks noChangeArrowheads="1"/>
          </p:cNvSpPr>
          <p:nvPr/>
        </p:nvSpPr>
        <p:spPr bwMode="auto">
          <a:xfrm>
            <a:off x="136525" y="141288"/>
            <a:ext cx="5273675" cy="822325"/>
          </a:xfrm>
          <a:prstGeom prst="rect">
            <a:avLst/>
          </a:prstGeom>
          <a:noFill/>
          <a:ln w="9525">
            <a:noFill/>
            <a:miter lim="800000"/>
            <a:headEnd/>
            <a:tailEnd/>
          </a:ln>
        </p:spPr>
        <p:txBody>
          <a:bodyPr>
            <a:prstTxWarp prst="textNoShape">
              <a:avLst/>
            </a:prstTxWarp>
            <a:spAutoFit/>
          </a:bodyPr>
          <a:lstStyle/>
          <a:p>
            <a:r>
              <a:rPr lang="en-US">
                <a:solidFill>
                  <a:srgbClr val="FFFF00"/>
                </a:solidFill>
              </a:rPr>
              <a:t>Inverted echosounder &amp; bottom pressure sensor (PIES)</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ZA" dirty="0"/>
          </a:p>
        </p:txBody>
      </p:sp>
      <p:pic>
        <p:nvPicPr>
          <p:cNvPr id="6" name="Picture 2" descr="samoc_array_schematic_rev.jpg"/>
          <p:cNvPicPr>
            <a:picLocks noChangeAspect="1"/>
          </p:cNvPicPr>
          <p:nvPr/>
        </p:nvPicPr>
        <p:blipFill>
          <a:blip r:embed="rId3" cstate="print"/>
          <a:srcRect t="56282"/>
          <a:stretch>
            <a:fillRect/>
          </a:stretch>
        </p:blipFill>
        <p:spPr bwMode="auto">
          <a:xfrm>
            <a:off x="928662" y="4572008"/>
            <a:ext cx="7716838" cy="1811338"/>
          </a:xfrm>
          <a:prstGeom prst="rect">
            <a:avLst/>
          </a:prstGeom>
          <a:noFill/>
          <a:ln w="9525">
            <a:noFill/>
            <a:miter lim="800000"/>
            <a:headEnd/>
            <a:tailEnd/>
          </a:ln>
        </p:spPr>
      </p:pic>
      <p:pic>
        <p:nvPicPr>
          <p:cNvPr id="8" name="Picture 7" descr="Fig 2.png"/>
          <p:cNvPicPr>
            <a:picLocks noChangeAspect="1"/>
          </p:cNvPicPr>
          <p:nvPr/>
        </p:nvPicPr>
        <p:blipFill>
          <a:blip r:embed="rId4" cstate="print"/>
          <a:stretch>
            <a:fillRect/>
          </a:stretch>
        </p:blipFill>
        <p:spPr>
          <a:xfrm>
            <a:off x="3286116" y="1214422"/>
            <a:ext cx="2428892" cy="3182861"/>
          </a:xfrm>
          <a:prstGeom prst="rect">
            <a:avLst/>
          </a:prstGeom>
        </p:spPr>
      </p:pic>
      <p:cxnSp>
        <p:nvCxnSpPr>
          <p:cNvPr id="10" name="Straight Connector 9"/>
          <p:cNvCxnSpPr/>
          <p:nvPr/>
        </p:nvCxnSpPr>
        <p:spPr>
          <a:xfrm rot="10800000" flipV="1">
            <a:off x="1643042" y="3429000"/>
            <a:ext cx="2643206" cy="114300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572132" y="3429000"/>
            <a:ext cx="1643074" cy="107157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4"/>
          <p:cNvPicPr>
            <a:picLocks noChangeAspect="1" noChangeArrowheads="1"/>
          </p:cNvPicPr>
          <p:nvPr/>
        </p:nvPicPr>
        <p:blipFill>
          <a:blip r:embed="rId5" cstate="print"/>
          <a:srcRect/>
          <a:stretch>
            <a:fillRect/>
          </a:stretch>
        </p:blipFill>
        <p:spPr bwMode="auto">
          <a:xfrm>
            <a:off x="7143768" y="2285992"/>
            <a:ext cx="1509738" cy="2012984"/>
          </a:xfrm>
          <a:prstGeom prst="rect">
            <a:avLst/>
          </a:prstGeom>
          <a:noFill/>
          <a:ln w="9525">
            <a:noFill/>
            <a:miter lim="800000"/>
            <a:headEnd/>
            <a:tailEnd/>
          </a:ln>
        </p:spPr>
      </p:pic>
      <p:sp>
        <p:nvSpPr>
          <p:cNvPr id="15" name="TextBox 14"/>
          <p:cNvSpPr txBox="1"/>
          <p:nvPr/>
        </p:nvSpPr>
        <p:spPr>
          <a:xfrm>
            <a:off x="-36512" y="116632"/>
            <a:ext cx="8784976" cy="1938992"/>
          </a:xfrm>
          <a:prstGeom prst="rect">
            <a:avLst/>
          </a:prstGeom>
          <a:noFill/>
        </p:spPr>
        <p:txBody>
          <a:bodyPr wrap="square" rtlCol="0">
            <a:spAutoFit/>
          </a:bodyPr>
          <a:lstStyle/>
          <a:p>
            <a:r>
              <a:rPr lang="en-US" b="1" dirty="0" smtClean="0">
                <a:solidFill>
                  <a:schemeClr val="accent2">
                    <a:lumMod val="50000"/>
                  </a:schemeClr>
                </a:solidFill>
              </a:rPr>
              <a:t>SAMBA – South Atlantic Mooring Basin Array under SAMOC July 2013 </a:t>
            </a:r>
            <a:r>
              <a:rPr lang="en-US" dirty="0" smtClean="0">
                <a:solidFill>
                  <a:schemeClr val="accent2">
                    <a:lumMod val="50000"/>
                  </a:schemeClr>
                </a:solidFill>
              </a:rPr>
              <a:t>Moorings across the South Atlantic – north/southward pathways between the Southern Ocean and South Atlantic</a:t>
            </a:r>
          </a:p>
          <a:p>
            <a:endParaRPr lang="en-US" b="1" dirty="0" smtClean="0">
              <a:solidFill>
                <a:schemeClr val="accent2">
                  <a:lumMod val="50000"/>
                </a:schemeClr>
              </a:solidFill>
            </a:endParaRPr>
          </a:p>
          <a:p>
            <a:endParaRPr lang="en-US"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6258" name="Rectangle 4"/>
          <p:cNvSpPr>
            <a:spLocks noChangeArrowheads="1"/>
          </p:cNvSpPr>
          <p:nvPr/>
        </p:nvSpPr>
        <p:spPr bwMode="auto">
          <a:xfrm>
            <a:off x="76200" y="381000"/>
            <a:ext cx="1828800" cy="67818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96259" name="Rectangle 2"/>
          <p:cNvSpPr>
            <a:spLocks noChangeArrowheads="1"/>
          </p:cNvSpPr>
          <p:nvPr/>
        </p:nvSpPr>
        <p:spPr bwMode="auto">
          <a:xfrm>
            <a:off x="5638800" y="381000"/>
            <a:ext cx="3581400" cy="67818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96260" name="Rectangle 3"/>
          <p:cNvSpPr>
            <a:spLocks noChangeArrowheads="1"/>
          </p:cNvSpPr>
          <p:nvPr/>
        </p:nvSpPr>
        <p:spPr bwMode="auto">
          <a:xfrm>
            <a:off x="1905000" y="381000"/>
            <a:ext cx="3733800" cy="67818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300038" name="Text Box 6"/>
          <p:cNvSpPr txBox="1">
            <a:spLocks noChangeArrowheads="1"/>
          </p:cNvSpPr>
          <p:nvPr/>
        </p:nvSpPr>
        <p:spPr bwMode="auto">
          <a:xfrm>
            <a:off x="76200" y="838200"/>
            <a:ext cx="9372600" cy="825500"/>
          </a:xfrm>
          <a:prstGeom prst="rect">
            <a:avLst/>
          </a:prstGeom>
          <a:solidFill>
            <a:srgbClr val="3399FF"/>
          </a:solidFill>
          <a:ln w="9525">
            <a:noFill/>
            <a:miter lim="800000"/>
            <a:headEnd/>
            <a:tailEnd/>
          </a:ln>
        </p:spPr>
        <p:txBody>
          <a:bodyPr>
            <a:prstTxWarp prst="textNoShape">
              <a:avLst/>
            </a:prstTxWarp>
            <a:spAutoFit/>
          </a:bodyPr>
          <a:lstStyle/>
          <a:p>
            <a:r>
              <a:rPr lang="de-DE" sz="1600" dirty="0">
                <a:solidFill>
                  <a:schemeClr val="bg1">
                    <a:lumMod val="50000"/>
                  </a:schemeClr>
                </a:solidFill>
              </a:rPr>
              <a:t>Research vessels	 - can take samples 		 	   - very sparse sampling</a:t>
            </a:r>
          </a:p>
          <a:p>
            <a:r>
              <a:rPr lang="de-DE" sz="1600" dirty="0">
                <a:solidFill>
                  <a:schemeClr val="bg1">
                    <a:lumMod val="50000"/>
                  </a:schemeClr>
                </a:solidFill>
              </a:rPr>
              <a:t>   ($25000/day)	 - handle/deploy heavy equipment	   - expensive (too much for operational</a:t>
            </a:r>
          </a:p>
          <a:p>
            <a:r>
              <a:rPr lang="de-DE" sz="1600" dirty="0">
                <a:solidFill>
                  <a:schemeClr val="bg1">
                    <a:lumMod val="50000"/>
                  </a:schemeClr>
                </a:solidFill>
              </a:rPr>
              <a:t>		 - reach remote areas (use like VOS)	     obs, but needed for servicing)</a:t>
            </a:r>
          </a:p>
        </p:txBody>
      </p:sp>
      <p:sp>
        <p:nvSpPr>
          <p:cNvPr id="96263" name="Text Box 7"/>
          <p:cNvSpPr txBox="1">
            <a:spLocks noChangeArrowheads="1"/>
          </p:cNvSpPr>
          <p:nvPr/>
        </p:nvSpPr>
        <p:spPr bwMode="auto">
          <a:xfrm>
            <a:off x="152400" y="381000"/>
            <a:ext cx="7039106" cy="461665"/>
          </a:xfrm>
          <a:prstGeom prst="rect">
            <a:avLst/>
          </a:prstGeom>
          <a:noFill/>
          <a:ln w="9525">
            <a:noFill/>
            <a:miter lim="800000"/>
            <a:headEnd/>
            <a:tailEnd/>
          </a:ln>
        </p:spPr>
        <p:txBody>
          <a:bodyPr wrap="none">
            <a:prstTxWarp prst="textNoShape">
              <a:avLst/>
            </a:prstTxWarp>
            <a:spAutoFit/>
          </a:bodyPr>
          <a:lstStyle/>
          <a:p>
            <a:r>
              <a:rPr lang="de-DE" dirty="0">
                <a:solidFill>
                  <a:schemeClr val="bg1">
                    <a:lumMod val="50000"/>
                  </a:schemeClr>
                </a:solidFill>
              </a:rPr>
              <a:t>Platform                    strengths                      weaknesses</a:t>
            </a:r>
          </a:p>
        </p:txBody>
      </p:sp>
      <p:sp>
        <p:nvSpPr>
          <p:cNvPr id="300040" name="Rectangle 8"/>
          <p:cNvSpPr>
            <a:spLocks noChangeArrowheads="1"/>
          </p:cNvSpPr>
          <p:nvPr/>
        </p:nvSpPr>
        <p:spPr bwMode="auto">
          <a:xfrm>
            <a:off x="76200" y="1600200"/>
            <a:ext cx="9525000" cy="825500"/>
          </a:xfrm>
          <a:prstGeom prst="rect">
            <a:avLst/>
          </a:prstGeom>
          <a:solidFill>
            <a:srgbClr val="FFCC00"/>
          </a:solidFill>
          <a:ln w="9525">
            <a:noFill/>
            <a:miter lim="800000"/>
            <a:headEnd/>
            <a:tailEnd/>
          </a:ln>
        </p:spPr>
        <p:txBody>
          <a:bodyPr>
            <a:prstTxWarp prst="textNoShape">
              <a:avLst/>
            </a:prstTxWarp>
            <a:spAutoFit/>
          </a:bodyPr>
          <a:lstStyle/>
          <a:p>
            <a:r>
              <a:rPr lang="de-DE" sz="1600" dirty="0">
                <a:solidFill>
                  <a:schemeClr val="bg1">
                    <a:lumMod val="50000"/>
                  </a:schemeClr>
                </a:solidFill>
              </a:rPr>
              <a:t>VOS		 - high resolution along repeat tracks	   - tracks not always where wanted</a:t>
            </a:r>
          </a:p>
          <a:p>
            <a:r>
              <a:rPr lang="de-DE" sz="1600" dirty="0">
                <a:solidFill>
                  <a:schemeClr val="bg1">
                    <a:lumMod val="50000"/>
                  </a:schemeClr>
                </a:solidFill>
              </a:rPr>
              <a:t>   (free)		 - for surface reading many variables	   - tracks may change, they don‘t stop</a:t>
            </a:r>
          </a:p>
          <a:p>
            <a:r>
              <a:rPr lang="de-DE" sz="1600" dirty="0">
                <a:solidFill>
                  <a:schemeClr val="bg1">
                    <a:lumMod val="50000"/>
                  </a:schemeClr>
                </a:solidFill>
              </a:rPr>
              <a:t>						   - no subsurface except T (800m)</a:t>
            </a:r>
          </a:p>
        </p:txBody>
      </p:sp>
      <p:sp>
        <p:nvSpPr>
          <p:cNvPr id="300041" name="Rectangle 9"/>
          <p:cNvSpPr>
            <a:spLocks noChangeArrowheads="1"/>
          </p:cNvSpPr>
          <p:nvPr/>
        </p:nvSpPr>
        <p:spPr bwMode="auto">
          <a:xfrm>
            <a:off x="76200" y="2438400"/>
            <a:ext cx="9448800" cy="825500"/>
          </a:xfrm>
          <a:prstGeom prst="rect">
            <a:avLst/>
          </a:prstGeom>
          <a:solidFill>
            <a:srgbClr val="FF66FF"/>
          </a:solidFill>
          <a:ln w="9525">
            <a:noFill/>
            <a:miter lim="800000"/>
            <a:headEnd/>
            <a:tailEnd/>
          </a:ln>
        </p:spPr>
        <p:txBody>
          <a:bodyPr>
            <a:prstTxWarp prst="textNoShape">
              <a:avLst/>
            </a:prstTxWarp>
            <a:spAutoFit/>
          </a:bodyPr>
          <a:lstStyle/>
          <a:p>
            <a:r>
              <a:rPr lang="de-DE" sz="1600" dirty="0">
                <a:solidFill>
                  <a:schemeClr val="bg1">
                    <a:lumMod val="50000"/>
                  </a:schemeClr>
                </a:solidFill>
              </a:rPr>
              <a:t>Surface drifters	 - global coverage			   - sparse spatial sampling</a:t>
            </a:r>
          </a:p>
          <a:p>
            <a:r>
              <a:rPr lang="de-DE" sz="1600" dirty="0">
                <a:solidFill>
                  <a:schemeClr val="bg1">
                    <a:lumMod val="50000"/>
                  </a:schemeClr>
                </a:solidFill>
              </a:rPr>
              <a:t>   ($2000)	 	- rapid sampling in time		   - only surface obs</a:t>
            </a:r>
          </a:p>
          <a:p>
            <a:r>
              <a:rPr lang="de-DE" sz="1600" dirty="0">
                <a:solidFill>
                  <a:schemeClr val="bg1">
                    <a:lumMod val="50000"/>
                  </a:schemeClr>
                </a:solidFill>
              </a:rPr>
              <a:t>		 - low-cost, robust technology	   	   - limited variables (T, air p, S)</a:t>
            </a:r>
          </a:p>
        </p:txBody>
      </p:sp>
      <p:sp>
        <p:nvSpPr>
          <p:cNvPr id="300042" name="Rectangle 10"/>
          <p:cNvSpPr>
            <a:spLocks noChangeArrowheads="1"/>
          </p:cNvSpPr>
          <p:nvPr/>
        </p:nvSpPr>
        <p:spPr bwMode="auto">
          <a:xfrm>
            <a:off x="76200" y="3200400"/>
            <a:ext cx="9448800" cy="825500"/>
          </a:xfrm>
          <a:prstGeom prst="rect">
            <a:avLst/>
          </a:prstGeom>
          <a:solidFill>
            <a:srgbClr val="66FF33"/>
          </a:solidFill>
          <a:ln w="9525">
            <a:noFill/>
            <a:miter lim="800000"/>
            <a:headEnd/>
            <a:tailEnd/>
          </a:ln>
        </p:spPr>
        <p:txBody>
          <a:bodyPr>
            <a:prstTxWarp prst="textNoShape">
              <a:avLst/>
            </a:prstTxWarp>
            <a:spAutoFit/>
          </a:bodyPr>
          <a:lstStyle/>
          <a:p>
            <a:r>
              <a:rPr lang="de-DE" sz="1600" dirty="0">
                <a:solidFill>
                  <a:schemeClr val="bg1">
                    <a:lumMod val="50000"/>
                  </a:schemeClr>
                </a:solidFill>
              </a:rPr>
              <a:t>Floats		 - global coverage			   - coarse x,y,t resolution</a:t>
            </a:r>
          </a:p>
          <a:p>
            <a:r>
              <a:rPr lang="de-DE" sz="1600" dirty="0">
                <a:solidFill>
                  <a:schemeClr val="bg1">
                    <a:lumMod val="50000"/>
                  </a:schemeClr>
                </a:solidFill>
              </a:rPr>
              <a:t>   ($15000+5000)	 - vertical profiling to mid-depth	   </a:t>
            </a:r>
            <a:r>
              <a:rPr lang="de-DE" sz="1600" dirty="0" smtClean="0">
                <a:solidFill>
                  <a:schemeClr val="bg1">
                    <a:lumMod val="50000"/>
                  </a:schemeClr>
                </a:solidFill>
              </a:rPr>
              <a:t>                  - </a:t>
            </a:r>
            <a:r>
              <a:rPr lang="de-DE" sz="1600" dirty="0">
                <a:solidFill>
                  <a:schemeClr val="bg1">
                    <a:lumMod val="50000"/>
                  </a:schemeClr>
                </a:solidFill>
              </a:rPr>
              <a:t>limited weight/power for sensors</a:t>
            </a:r>
          </a:p>
          <a:p>
            <a:r>
              <a:rPr lang="de-DE" sz="1600" dirty="0">
                <a:solidFill>
                  <a:schemeClr val="bg1">
                    <a:lumMod val="50000"/>
                  </a:schemeClr>
                </a:solidFill>
              </a:rPr>
              <a:t>		 - “cheap“ so large numbers feasible	   - avoid or quickly leave certain regions</a:t>
            </a:r>
          </a:p>
        </p:txBody>
      </p:sp>
      <p:sp>
        <p:nvSpPr>
          <p:cNvPr id="300043" name="Rectangle 11"/>
          <p:cNvSpPr>
            <a:spLocks noChangeArrowheads="1"/>
          </p:cNvSpPr>
          <p:nvPr/>
        </p:nvSpPr>
        <p:spPr bwMode="auto">
          <a:xfrm>
            <a:off x="35496" y="3962400"/>
            <a:ext cx="9753600" cy="1069975"/>
          </a:xfrm>
          <a:prstGeom prst="rect">
            <a:avLst/>
          </a:prstGeom>
          <a:solidFill>
            <a:srgbClr val="3399FF"/>
          </a:solidFill>
          <a:ln w="9525">
            <a:noFill/>
            <a:miter lim="800000"/>
            <a:headEnd/>
            <a:tailEnd/>
          </a:ln>
        </p:spPr>
        <p:txBody>
          <a:bodyPr>
            <a:prstTxWarp prst="textNoShape">
              <a:avLst/>
            </a:prstTxWarp>
            <a:spAutoFit/>
          </a:bodyPr>
          <a:lstStyle/>
          <a:p>
            <a:r>
              <a:rPr lang="de-DE" sz="1600" dirty="0">
                <a:solidFill>
                  <a:schemeClr val="bg1">
                    <a:lumMod val="50000"/>
                  </a:schemeClr>
                </a:solidFill>
              </a:rPr>
              <a:t>Moorings		 - high time resolution, surface to bottom  </a:t>
            </a:r>
            <a:r>
              <a:rPr lang="de-DE" sz="1600" dirty="0" smtClean="0">
                <a:solidFill>
                  <a:schemeClr val="bg1">
                    <a:lumMod val="50000"/>
                  </a:schemeClr>
                </a:solidFill>
              </a:rPr>
              <a:t>       </a:t>
            </a:r>
            <a:r>
              <a:rPr lang="de-DE" sz="1600" dirty="0">
                <a:solidFill>
                  <a:schemeClr val="bg1">
                    <a:lumMod val="50000"/>
                  </a:schemeClr>
                </a:solidFill>
              </a:rPr>
              <a:t>- no x,y resolution</a:t>
            </a:r>
          </a:p>
          <a:p>
            <a:r>
              <a:rPr lang="de-DE" sz="1600" dirty="0">
                <a:solidFill>
                  <a:schemeClr val="bg1">
                    <a:lumMod val="50000"/>
                  </a:schemeClr>
                </a:solidFill>
              </a:rPr>
              <a:t>   ($250000)	 - many variables possible		   - expensive, incl. ships needed 	</a:t>
            </a:r>
          </a:p>
          <a:p>
            <a:r>
              <a:rPr lang="de-DE" sz="1600" dirty="0">
                <a:solidFill>
                  <a:schemeClr val="bg1">
                    <a:lumMod val="50000"/>
                  </a:schemeClr>
                </a:solidFill>
              </a:rPr>
              <a:t>		 - can monitor adverse/difficult locations    </a:t>
            </a:r>
            <a:r>
              <a:rPr lang="de-DE" sz="1600" dirty="0" smtClean="0">
                <a:solidFill>
                  <a:schemeClr val="bg1">
                    <a:lumMod val="50000"/>
                  </a:schemeClr>
                </a:solidFill>
              </a:rPr>
              <a:t>     </a:t>
            </a:r>
            <a:r>
              <a:rPr lang="de-DE" sz="1600" dirty="0">
                <a:solidFill>
                  <a:schemeClr val="bg1">
                    <a:lumMod val="50000"/>
                  </a:schemeClr>
                </a:solidFill>
              </a:rPr>
              <a:t>- large technical effort/few groups</a:t>
            </a:r>
          </a:p>
          <a:p>
            <a:r>
              <a:rPr lang="de-DE" sz="1600" dirty="0">
                <a:solidFill>
                  <a:schemeClr val="bg1">
                    <a:lumMod val="50000"/>
                  </a:schemeClr>
                </a:solidFill>
              </a:rPr>
              <a:t>		 - re-calibrations, so can be reference	</a:t>
            </a:r>
          </a:p>
        </p:txBody>
      </p:sp>
      <p:sp>
        <p:nvSpPr>
          <p:cNvPr id="300044" name="Rectangle 12"/>
          <p:cNvSpPr>
            <a:spLocks noChangeArrowheads="1"/>
          </p:cNvSpPr>
          <p:nvPr/>
        </p:nvSpPr>
        <p:spPr bwMode="auto">
          <a:xfrm>
            <a:off x="2976" y="4965700"/>
            <a:ext cx="9753600" cy="825500"/>
          </a:xfrm>
          <a:prstGeom prst="rect">
            <a:avLst/>
          </a:prstGeom>
          <a:solidFill>
            <a:srgbClr val="FFFF00"/>
          </a:solidFill>
          <a:ln w="9525">
            <a:noFill/>
            <a:miter lim="800000"/>
            <a:headEnd/>
            <a:tailEnd/>
          </a:ln>
        </p:spPr>
        <p:txBody>
          <a:bodyPr>
            <a:prstTxWarp prst="textNoShape">
              <a:avLst/>
            </a:prstTxWarp>
            <a:spAutoFit/>
          </a:bodyPr>
          <a:lstStyle/>
          <a:p>
            <a:r>
              <a:rPr lang="de-DE" sz="1600" dirty="0">
                <a:solidFill>
                  <a:schemeClr val="bg1">
                    <a:lumMod val="50000"/>
                  </a:schemeClr>
                </a:solidFill>
              </a:rPr>
              <a:t>Gliders		 - good sampling along tracks		   - very slow (20-25cm/s)</a:t>
            </a:r>
          </a:p>
          <a:p>
            <a:r>
              <a:rPr lang="de-DE" sz="1600" dirty="0">
                <a:solidFill>
                  <a:schemeClr val="bg1">
                    <a:lumMod val="50000"/>
                  </a:schemeClr>
                </a:solidFill>
              </a:rPr>
              <a:t>   ($70000)	 - free choice of track, can be steered	  </a:t>
            </a:r>
            <a:r>
              <a:rPr lang="de-DE" sz="1600" dirty="0" smtClean="0">
                <a:solidFill>
                  <a:schemeClr val="bg1">
                    <a:lumMod val="50000"/>
                  </a:schemeClr>
                </a:solidFill>
              </a:rPr>
              <a:t>                   </a:t>
            </a:r>
            <a:r>
              <a:rPr lang="de-DE" sz="1600" dirty="0">
                <a:solidFill>
                  <a:schemeClr val="bg1">
                    <a:lumMod val="50000"/>
                  </a:schemeClr>
                </a:solidFill>
              </a:rPr>
              <a:t>- limited depth range and variables</a:t>
            </a:r>
          </a:p>
          <a:p>
            <a:r>
              <a:rPr lang="de-DE" sz="1600" dirty="0">
                <a:solidFill>
                  <a:schemeClr val="bg1">
                    <a:lumMod val="50000"/>
                  </a:schemeClr>
                </a:solidFill>
              </a:rPr>
              <a:t>		 - small sensor suite feasible</a:t>
            </a:r>
          </a:p>
        </p:txBody>
      </p:sp>
      <p:sp>
        <p:nvSpPr>
          <p:cNvPr id="300045" name="Rectangle 13"/>
          <p:cNvSpPr>
            <a:spLocks noChangeArrowheads="1"/>
          </p:cNvSpPr>
          <p:nvPr/>
        </p:nvSpPr>
        <p:spPr bwMode="auto">
          <a:xfrm>
            <a:off x="-36512" y="5791200"/>
            <a:ext cx="9372600" cy="581025"/>
          </a:xfrm>
          <a:prstGeom prst="rect">
            <a:avLst/>
          </a:prstGeom>
          <a:solidFill>
            <a:srgbClr val="FF5050"/>
          </a:solidFill>
          <a:ln w="9525">
            <a:noFill/>
            <a:miter lim="800000"/>
            <a:headEnd/>
            <a:tailEnd/>
          </a:ln>
        </p:spPr>
        <p:txBody>
          <a:bodyPr>
            <a:prstTxWarp prst="textNoShape">
              <a:avLst/>
            </a:prstTxWarp>
            <a:spAutoFit/>
          </a:bodyPr>
          <a:lstStyle/>
          <a:p>
            <a:r>
              <a:rPr lang="de-DE" sz="1600" dirty="0">
                <a:solidFill>
                  <a:schemeClr val="bg1">
                    <a:lumMod val="50000"/>
                  </a:schemeClr>
                </a:solidFill>
              </a:rPr>
              <a:t>Integrals		 - integrate over long distances	  </a:t>
            </a:r>
            <a:r>
              <a:rPr lang="de-DE" sz="1600" dirty="0" smtClean="0">
                <a:solidFill>
                  <a:schemeClr val="bg1">
                    <a:lumMod val="50000"/>
                  </a:schemeClr>
                </a:solidFill>
              </a:rPr>
              <a:t>                    </a:t>
            </a:r>
            <a:r>
              <a:rPr lang="de-DE" sz="1600" dirty="0">
                <a:solidFill>
                  <a:schemeClr val="bg1">
                    <a:lumMod val="50000"/>
                  </a:schemeClr>
                </a:solidFill>
              </a:rPr>
              <a:t>- expensive</a:t>
            </a:r>
          </a:p>
          <a:p>
            <a:r>
              <a:rPr lang="de-DE" sz="1600" dirty="0">
                <a:solidFill>
                  <a:schemeClr val="bg1">
                    <a:lumMod val="50000"/>
                  </a:schemeClr>
                </a:solidFill>
              </a:rPr>
              <a:t>		 - good time resolution		   - limited variables and places possible</a:t>
            </a:r>
          </a:p>
        </p:txBody>
      </p:sp>
      <p:sp>
        <p:nvSpPr>
          <p:cNvPr id="300046" name="Rectangle 14"/>
          <p:cNvSpPr>
            <a:spLocks noChangeArrowheads="1"/>
          </p:cNvSpPr>
          <p:nvPr/>
        </p:nvSpPr>
        <p:spPr bwMode="auto">
          <a:xfrm>
            <a:off x="-36512" y="6353175"/>
            <a:ext cx="9829800" cy="581025"/>
          </a:xfrm>
          <a:prstGeom prst="rect">
            <a:avLst/>
          </a:prstGeom>
          <a:solidFill>
            <a:srgbClr val="9966FF"/>
          </a:solidFill>
          <a:ln w="9525">
            <a:noFill/>
            <a:miter lim="800000"/>
            <a:headEnd/>
            <a:tailEnd/>
          </a:ln>
        </p:spPr>
        <p:txBody>
          <a:bodyPr>
            <a:prstTxWarp prst="textNoShape">
              <a:avLst/>
            </a:prstTxWarp>
            <a:spAutoFit/>
          </a:bodyPr>
          <a:lstStyle/>
          <a:p>
            <a:r>
              <a:rPr lang="de-DE" sz="1600" dirty="0">
                <a:solidFill>
                  <a:schemeClr val="bg1">
                    <a:lumMod val="50000"/>
                  </a:schemeClr>
                </a:solidFill>
              </a:rPr>
              <a:t>Coastal radars	 - good x,y,t resolution		   - limited coverage</a:t>
            </a:r>
          </a:p>
          <a:p>
            <a:r>
              <a:rPr lang="de-DE" sz="1600" dirty="0">
                <a:solidFill>
                  <a:schemeClr val="bg1">
                    <a:lumMod val="50000"/>
                  </a:schemeClr>
                </a:solidFill>
              </a:rPr>
              <a:t>		 - land based			   - only surface, only currents and waves</a:t>
            </a:r>
          </a:p>
        </p:txBody>
      </p:sp>
      <p:sp>
        <p:nvSpPr>
          <p:cNvPr id="96271" name="Line 15"/>
          <p:cNvSpPr>
            <a:spLocks noChangeShapeType="1"/>
          </p:cNvSpPr>
          <p:nvPr/>
        </p:nvSpPr>
        <p:spPr bwMode="auto">
          <a:xfrm>
            <a:off x="1905000" y="533400"/>
            <a:ext cx="0" cy="6781800"/>
          </a:xfrm>
          <a:prstGeom prst="line">
            <a:avLst/>
          </a:prstGeom>
          <a:noFill/>
          <a:ln w="28575">
            <a:solidFill>
              <a:schemeClr val="bg1"/>
            </a:solidFill>
            <a:round/>
            <a:headEnd/>
            <a:tailEnd/>
          </a:ln>
        </p:spPr>
        <p:txBody>
          <a:bodyPr>
            <a:prstTxWarp prst="textNoShape">
              <a:avLst/>
            </a:prstTxWarp>
          </a:bodyPr>
          <a:lstStyle/>
          <a:p>
            <a:endParaRPr lang="en-US"/>
          </a:p>
        </p:txBody>
      </p:sp>
      <p:sp>
        <p:nvSpPr>
          <p:cNvPr id="96272" name="Line 16"/>
          <p:cNvSpPr>
            <a:spLocks noChangeShapeType="1"/>
          </p:cNvSpPr>
          <p:nvPr/>
        </p:nvSpPr>
        <p:spPr bwMode="auto">
          <a:xfrm>
            <a:off x="5638800" y="533400"/>
            <a:ext cx="0" cy="6858000"/>
          </a:xfrm>
          <a:prstGeom prst="line">
            <a:avLst/>
          </a:prstGeom>
          <a:noFill/>
          <a:ln w="28575">
            <a:solidFill>
              <a:schemeClr val="bg1"/>
            </a:solidFill>
            <a:round/>
            <a:headEnd/>
            <a:tailEnd/>
          </a:ln>
        </p:spPr>
        <p:txBody>
          <a:bodyPr>
            <a:prstTxWarp prst="textNoShape">
              <a:avLst/>
            </a:prstTxWarp>
          </a:bodyPr>
          <a:lstStyle/>
          <a:p>
            <a:endParaRPr lang="en-US"/>
          </a:p>
        </p:txBody>
      </p:sp>
      <p:sp>
        <p:nvSpPr>
          <p:cNvPr id="17" name="Title 16"/>
          <p:cNvSpPr>
            <a:spLocks noGrp="1"/>
          </p:cNvSpPr>
          <p:nvPr>
            <p:ph type="title"/>
          </p:nvPr>
        </p:nvSpPr>
        <p:spPr>
          <a:xfrm>
            <a:off x="685800" y="0"/>
            <a:ext cx="7772400" cy="533400"/>
          </a:xfrm>
        </p:spPr>
        <p:txBody>
          <a:bodyPr/>
          <a:lstStyle/>
          <a:p>
            <a:r>
              <a:rPr lang="en-US" sz="2400" b="1" dirty="0" smtClean="0">
                <a:solidFill>
                  <a:schemeClr val="bg1">
                    <a:lumMod val="50000"/>
                  </a:schemeClr>
                </a:solidFill>
                <a:effectLst/>
              </a:rPr>
              <a:t>Comparisons of the different observing systems</a:t>
            </a:r>
            <a:endParaRPr lang="en-US" sz="2400" b="1" dirty="0">
              <a:solidFill>
                <a:schemeClr val="bg1">
                  <a:lumMod val="50000"/>
                </a:schemeClr>
              </a:solidFill>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0038"/>
                                        </p:tgtEl>
                                        <p:attrNameLst>
                                          <p:attrName>style.visibility</p:attrName>
                                        </p:attrNameLst>
                                      </p:cBhvr>
                                      <p:to>
                                        <p:strVal val="visible"/>
                                      </p:to>
                                    </p:set>
                                    <p:anim calcmode="lin" valueType="num">
                                      <p:cBhvr additive="base">
                                        <p:cTn id="7" dur="500" fill="hold"/>
                                        <p:tgtEl>
                                          <p:spTgt spid="300038"/>
                                        </p:tgtEl>
                                        <p:attrNameLst>
                                          <p:attrName>ppt_x</p:attrName>
                                        </p:attrNameLst>
                                      </p:cBhvr>
                                      <p:tavLst>
                                        <p:tav tm="0">
                                          <p:val>
                                            <p:strVal val="0-#ppt_w/2"/>
                                          </p:val>
                                        </p:tav>
                                        <p:tav tm="100000">
                                          <p:val>
                                            <p:strVal val="#ppt_x"/>
                                          </p:val>
                                        </p:tav>
                                      </p:tavLst>
                                    </p:anim>
                                    <p:anim calcmode="lin" valueType="num">
                                      <p:cBhvr additive="base">
                                        <p:cTn id="8" dur="500" fill="hold"/>
                                        <p:tgtEl>
                                          <p:spTgt spid="3000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0040"/>
                                        </p:tgtEl>
                                        <p:attrNameLst>
                                          <p:attrName>style.visibility</p:attrName>
                                        </p:attrNameLst>
                                      </p:cBhvr>
                                      <p:to>
                                        <p:strVal val="visible"/>
                                      </p:to>
                                    </p:set>
                                    <p:anim calcmode="lin" valueType="num">
                                      <p:cBhvr additive="base">
                                        <p:cTn id="13" dur="500" fill="hold"/>
                                        <p:tgtEl>
                                          <p:spTgt spid="300040"/>
                                        </p:tgtEl>
                                        <p:attrNameLst>
                                          <p:attrName>ppt_x</p:attrName>
                                        </p:attrNameLst>
                                      </p:cBhvr>
                                      <p:tavLst>
                                        <p:tav tm="0">
                                          <p:val>
                                            <p:strVal val="0-#ppt_w/2"/>
                                          </p:val>
                                        </p:tav>
                                        <p:tav tm="100000">
                                          <p:val>
                                            <p:strVal val="#ppt_x"/>
                                          </p:val>
                                        </p:tav>
                                      </p:tavLst>
                                    </p:anim>
                                    <p:anim calcmode="lin" valueType="num">
                                      <p:cBhvr additive="base">
                                        <p:cTn id="14" dur="500" fill="hold"/>
                                        <p:tgtEl>
                                          <p:spTgt spid="30004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0041"/>
                                        </p:tgtEl>
                                        <p:attrNameLst>
                                          <p:attrName>style.visibility</p:attrName>
                                        </p:attrNameLst>
                                      </p:cBhvr>
                                      <p:to>
                                        <p:strVal val="visible"/>
                                      </p:to>
                                    </p:set>
                                    <p:anim calcmode="lin" valueType="num">
                                      <p:cBhvr additive="base">
                                        <p:cTn id="19" dur="500" fill="hold"/>
                                        <p:tgtEl>
                                          <p:spTgt spid="300041"/>
                                        </p:tgtEl>
                                        <p:attrNameLst>
                                          <p:attrName>ppt_x</p:attrName>
                                        </p:attrNameLst>
                                      </p:cBhvr>
                                      <p:tavLst>
                                        <p:tav tm="0">
                                          <p:val>
                                            <p:strVal val="0-#ppt_w/2"/>
                                          </p:val>
                                        </p:tav>
                                        <p:tav tm="100000">
                                          <p:val>
                                            <p:strVal val="#ppt_x"/>
                                          </p:val>
                                        </p:tav>
                                      </p:tavLst>
                                    </p:anim>
                                    <p:anim calcmode="lin" valueType="num">
                                      <p:cBhvr additive="base">
                                        <p:cTn id="20" dur="500" fill="hold"/>
                                        <p:tgtEl>
                                          <p:spTgt spid="30004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0042"/>
                                        </p:tgtEl>
                                        <p:attrNameLst>
                                          <p:attrName>style.visibility</p:attrName>
                                        </p:attrNameLst>
                                      </p:cBhvr>
                                      <p:to>
                                        <p:strVal val="visible"/>
                                      </p:to>
                                    </p:set>
                                    <p:anim calcmode="lin" valueType="num">
                                      <p:cBhvr additive="base">
                                        <p:cTn id="25" dur="500" fill="hold"/>
                                        <p:tgtEl>
                                          <p:spTgt spid="300042"/>
                                        </p:tgtEl>
                                        <p:attrNameLst>
                                          <p:attrName>ppt_x</p:attrName>
                                        </p:attrNameLst>
                                      </p:cBhvr>
                                      <p:tavLst>
                                        <p:tav tm="0">
                                          <p:val>
                                            <p:strVal val="0-#ppt_w/2"/>
                                          </p:val>
                                        </p:tav>
                                        <p:tav tm="100000">
                                          <p:val>
                                            <p:strVal val="#ppt_x"/>
                                          </p:val>
                                        </p:tav>
                                      </p:tavLst>
                                    </p:anim>
                                    <p:anim calcmode="lin" valueType="num">
                                      <p:cBhvr additive="base">
                                        <p:cTn id="26" dur="500" fill="hold"/>
                                        <p:tgtEl>
                                          <p:spTgt spid="30004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0043"/>
                                        </p:tgtEl>
                                        <p:attrNameLst>
                                          <p:attrName>style.visibility</p:attrName>
                                        </p:attrNameLst>
                                      </p:cBhvr>
                                      <p:to>
                                        <p:strVal val="visible"/>
                                      </p:to>
                                    </p:set>
                                    <p:anim calcmode="lin" valueType="num">
                                      <p:cBhvr additive="base">
                                        <p:cTn id="31" dur="500" fill="hold"/>
                                        <p:tgtEl>
                                          <p:spTgt spid="300043"/>
                                        </p:tgtEl>
                                        <p:attrNameLst>
                                          <p:attrName>ppt_x</p:attrName>
                                        </p:attrNameLst>
                                      </p:cBhvr>
                                      <p:tavLst>
                                        <p:tav tm="0">
                                          <p:val>
                                            <p:strVal val="0-#ppt_w/2"/>
                                          </p:val>
                                        </p:tav>
                                        <p:tav tm="100000">
                                          <p:val>
                                            <p:strVal val="#ppt_x"/>
                                          </p:val>
                                        </p:tav>
                                      </p:tavLst>
                                    </p:anim>
                                    <p:anim calcmode="lin" valueType="num">
                                      <p:cBhvr additive="base">
                                        <p:cTn id="32" dur="500" fill="hold"/>
                                        <p:tgtEl>
                                          <p:spTgt spid="3000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0044"/>
                                        </p:tgtEl>
                                        <p:attrNameLst>
                                          <p:attrName>style.visibility</p:attrName>
                                        </p:attrNameLst>
                                      </p:cBhvr>
                                      <p:to>
                                        <p:strVal val="visible"/>
                                      </p:to>
                                    </p:set>
                                    <p:anim calcmode="lin" valueType="num">
                                      <p:cBhvr additive="base">
                                        <p:cTn id="37" dur="500" fill="hold"/>
                                        <p:tgtEl>
                                          <p:spTgt spid="300044"/>
                                        </p:tgtEl>
                                        <p:attrNameLst>
                                          <p:attrName>ppt_x</p:attrName>
                                        </p:attrNameLst>
                                      </p:cBhvr>
                                      <p:tavLst>
                                        <p:tav tm="0">
                                          <p:val>
                                            <p:strVal val="0-#ppt_w/2"/>
                                          </p:val>
                                        </p:tav>
                                        <p:tav tm="100000">
                                          <p:val>
                                            <p:strVal val="#ppt_x"/>
                                          </p:val>
                                        </p:tav>
                                      </p:tavLst>
                                    </p:anim>
                                    <p:anim calcmode="lin" valueType="num">
                                      <p:cBhvr additive="base">
                                        <p:cTn id="38" dur="500" fill="hold"/>
                                        <p:tgtEl>
                                          <p:spTgt spid="30004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00045"/>
                                        </p:tgtEl>
                                        <p:attrNameLst>
                                          <p:attrName>style.visibility</p:attrName>
                                        </p:attrNameLst>
                                      </p:cBhvr>
                                      <p:to>
                                        <p:strVal val="visible"/>
                                      </p:to>
                                    </p:set>
                                    <p:anim calcmode="lin" valueType="num">
                                      <p:cBhvr additive="base">
                                        <p:cTn id="43" dur="500" fill="hold"/>
                                        <p:tgtEl>
                                          <p:spTgt spid="300045"/>
                                        </p:tgtEl>
                                        <p:attrNameLst>
                                          <p:attrName>ppt_x</p:attrName>
                                        </p:attrNameLst>
                                      </p:cBhvr>
                                      <p:tavLst>
                                        <p:tav tm="0">
                                          <p:val>
                                            <p:strVal val="0-#ppt_w/2"/>
                                          </p:val>
                                        </p:tav>
                                        <p:tav tm="100000">
                                          <p:val>
                                            <p:strVal val="#ppt_x"/>
                                          </p:val>
                                        </p:tav>
                                      </p:tavLst>
                                    </p:anim>
                                    <p:anim calcmode="lin" valueType="num">
                                      <p:cBhvr additive="base">
                                        <p:cTn id="44" dur="500" fill="hold"/>
                                        <p:tgtEl>
                                          <p:spTgt spid="30004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00046"/>
                                        </p:tgtEl>
                                        <p:attrNameLst>
                                          <p:attrName>style.visibility</p:attrName>
                                        </p:attrNameLst>
                                      </p:cBhvr>
                                      <p:to>
                                        <p:strVal val="visible"/>
                                      </p:to>
                                    </p:set>
                                    <p:anim calcmode="lin" valueType="num">
                                      <p:cBhvr additive="base">
                                        <p:cTn id="49" dur="500" fill="hold"/>
                                        <p:tgtEl>
                                          <p:spTgt spid="300046"/>
                                        </p:tgtEl>
                                        <p:attrNameLst>
                                          <p:attrName>ppt_x</p:attrName>
                                        </p:attrNameLst>
                                      </p:cBhvr>
                                      <p:tavLst>
                                        <p:tav tm="0">
                                          <p:val>
                                            <p:strVal val="0-#ppt_w/2"/>
                                          </p:val>
                                        </p:tav>
                                        <p:tav tm="100000">
                                          <p:val>
                                            <p:strVal val="#ppt_x"/>
                                          </p:val>
                                        </p:tav>
                                      </p:tavLst>
                                    </p:anim>
                                    <p:anim calcmode="lin" valueType="num">
                                      <p:cBhvr additive="base">
                                        <p:cTn id="50" dur="500" fill="hold"/>
                                        <p:tgtEl>
                                          <p:spTgt spid="3000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8" grpId="0" animBg="1" autoUpdateAnimBg="0"/>
      <p:bldP spid="300040" grpId="0" animBg="1" autoUpdateAnimBg="0"/>
      <p:bldP spid="300041" grpId="0" animBg="1" autoUpdateAnimBg="0"/>
      <p:bldP spid="300042" grpId="0" animBg="1" autoUpdateAnimBg="0"/>
      <p:bldP spid="300043" grpId="0" animBg="1" autoUpdateAnimBg="0"/>
      <p:bldP spid="300044" grpId="0" animBg="1" autoUpdateAnimBg="0"/>
      <p:bldP spid="300045" grpId="0" animBg="1" autoUpdateAnimBg="0"/>
      <p:bldP spid="30004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1116013" y="5445125"/>
            <a:ext cx="7700962" cy="1143000"/>
          </a:xfrm>
          <a:prstGeom prst="rect">
            <a:avLst/>
          </a:prstGeom>
          <a:noFill/>
          <a:ln w="9525">
            <a:noFill/>
            <a:miter lim="800000"/>
            <a:headEnd/>
            <a:tailEnd/>
          </a:ln>
        </p:spPr>
        <p:txBody>
          <a:bodyPr anchor="ctr"/>
          <a:lstStyle/>
          <a:p>
            <a:pPr algn="r"/>
            <a:r>
              <a:rPr kumimoji="1" lang="en-US" sz="4400" b="1">
                <a:solidFill>
                  <a:srgbClr val="FF0000"/>
                </a:solidFill>
                <a:latin typeface="Arial" charset="0"/>
              </a:rPr>
              <a:t>Where are the Gaps in GOOS?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9858" name="Rectangle 2"/>
          <p:cNvSpPr>
            <a:spLocks noGrp="1" noChangeArrowheads="1"/>
          </p:cNvSpPr>
          <p:nvPr>
            <p:ph type="ctrTitle"/>
          </p:nvPr>
        </p:nvSpPr>
        <p:spPr>
          <a:xfrm>
            <a:off x="323528" y="3933056"/>
            <a:ext cx="8204448" cy="1143000"/>
          </a:xfrm>
        </p:spPr>
        <p:txBody>
          <a:bodyPr/>
          <a:lstStyle/>
          <a:p>
            <a:pPr>
              <a:defRPr/>
            </a:pPr>
            <a:r>
              <a:rPr lang="en-US" dirty="0" smtClean="0">
                <a:solidFill>
                  <a:srgbClr val="2E2E2E"/>
                </a:solidFill>
              </a:rPr>
              <a:t/>
            </a:r>
            <a:br>
              <a:rPr lang="en-US" dirty="0" smtClean="0">
                <a:solidFill>
                  <a:srgbClr val="2E2E2E"/>
                </a:solidFill>
              </a:rPr>
            </a:br>
            <a:r>
              <a:rPr lang="en-US" dirty="0" smtClean="0">
                <a:solidFill>
                  <a:srgbClr val="2E2E2E"/>
                </a:solidFill>
              </a:rPr>
              <a:t/>
            </a:r>
            <a:br>
              <a:rPr lang="en-US" dirty="0" smtClean="0">
                <a:solidFill>
                  <a:srgbClr val="2E2E2E"/>
                </a:solidFill>
              </a:rPr>
            </a:br>
            <a:r>
              <a:rPr lang="en-US" dirty="0" smtClean="0">
                <a:solidFill>
                  <a:srgbClr val="2E2E2E"/>
                </a:solidFill>
              </a:rPr>
              <a:t/>
            </a:r>
            <a:br>
              <a:rPr lang="en-US" dirty="0" smtClean="0">
                <a:solidFill>
                  <a:srgbClr val="2E2E2E"/>
                </a:solidFill>
              </a:rPr>
            </a:br>
            <a:r>
              <a:rPr lang="en-US" dirty="0" smtClean="0">
                <a:solidFill>
                  <a:srgbClr val="2E2E2E"/>
                </a:solidFill>
              </a:rPr>
              <a:t/>
            </a:r>
            <a:br>
              <a:rPr lang="en-US" dirty="0" smtClean="0">
                <a:solidFill>
                  <a:srgbClr val="2E2E2E"/>
                </a:solidFill>
              </a:rPr>
            </a:br>
            <a:r>
              <a:rPr lang="en-US" dirty="0" smtClean="0">
                <a:solidFill>
                  <a:srgbClr val="2E2E2E"/>
                </a:solidFill>
              </a:rPr>
              <a:t/>
            </a:r>
            <a:br>
              <a:rPr lang="en-US" dirty="0" smtClean="0">
                <a:solidFill>
                  <a:srgbClr val="2E2E2E"/>
                </a:solidFill>
              </a:rPr>
            </a:br>
            <a:r>
              <a:rPr lang="en-US" dirty="0" smtClean="0">
                <a:solidFill>
                  <a:srgbClr val="2E2E2E"/>
                </a:solidFill>
              </a:rPr>
              <a:t/>
            </a:r>
            <a:br>
              <a:rPr lang="en-US" dirty="0" smtClean="0">
                <a:solidFill>
                  <a:srgbClr val="2E2E2E"/>
                </a:solidFill>
              </a:rPr>
            </a:br>
            <a:r>
              <a:rPr lang="en-US" dirty="0" smtClean="0">
                <a:solidFill>
                  <a:srgbClr val="2E2E2E"/>
                </a:solidFill>
              </a:rPr>
              <a:t/>
            </a:r>
            <a:br>
              <a:rPr lang="en-US" dirty="0" smtClean="0">
                <a:solidFill>
                  <a:srgbClr val="2E2E2E"/>
                </a:solidFill>
              </a:rPr>
            </a:br>
            <a:r>
              <a:rPr lang="en-US" dirty="0" smtClean="0">
                <a:solidFill>
                  <a:srgbClr val="FFFFFF"/>
                </a:solidFill>
                <a:effectLst/>
              </a:rPr>
              <a:t>How do we keep it all together?</a:t>
            </a:r>
            <a:r>
              <a:rPr lang="en-US" dirty="0" smtClean="0">
                <a:solidFill>
                  <a:srgbClr val="2E2E2E"/>
                </a:solidFill>
              </a:rPr>
              <a:t/>
            </a:r>
            <a:br>
              <a:rPr lang="en-US" dirty="0" smtClean="0">
                <a:solidFill>
                  <a:srgbClr val="2E2E2E"/>
                </a:solidFill>
              </a:rPr>
            </a:br>
            <a:r>
              <a:rPr lang="en-US" sz="4000" dirty="0" smtClean="0">
                <a:solidFill>
                  <a:srgbClr val="FFFFFF"/>
                </a:solidFill>
                <a:effectLst/>
              </a:rPr>
              <a:t>What role does it play?</a:t>
            </a:r>
            <a:br>
              <a:rPr lang="en-US" sz="4000" dirty="0" smtClean="0">
                <a:solidFill>
                  <a:srgbClr val="FFFFFF"/>
                </a:solidFill>
                <a:effectLst/>
              </a:rPr>
            </a:br>
            <a:r>
              <a:rPr lang="en-US" sz="4000" dirty="0" smtClean="0">
                <a:solidFill>
                  <a:srgbClr val="FFFFFF"/>
                </a:solidFill>
                <a:effectLst/>
              </a:rPr>
              <a:t>Where are we?</a:t>
            </a:r>
            <a:br>
              <a:rPr lang="en-US" sz="4000" dirty="0" smtClean="0">
                <a:solidFill>
                  <a:srgbClr val="FFFFFF"/>
                </a:solidFill>
                <a:effectLst/>
              </a:rPr>
            </a:br>
            <a:r>
              <a:rPr lang="en-US" sz="4000" dirty="0" smtClean="0">
                <a:solidFill>
                  <a:srgbClr val="FFFFFF"/>
                </a:solidFill>
                <a:effectLst/>
              </a:rPr>
              <a:t>Where are we going?</a:t>
            </a:r>
          </a:p>
        </p:txBody>
      </p:sp>
      <p:sp>
        <p:nvSpPr>
          <p:cNvPr id="5123" name="Text Box 4"/>
          <p:cNvSpPr txBox="1">
            <a:spLocks noChangeArrowheads="1"/>
          </p:cNvSpPr>
          <p:nvPr/>
        </p:nvSpPr>
        <p:spPr bwMode="auto">
          <a:xfrm>
            <a:off x="76200" y="3657600"/>
            <a:ext cx="1855788" cy="184150"/>
          </a:xfrm>
          <a:prstGeom prst="rect">
            <a:avLst/>
          </a:prstGeom>
          <a:noFill/>
          <a:ln w="9525">
            <a:noFill/>
            <a:miter lim="800000"/>
            <a:headEnd/>
            <a:tailEnd/>
          </a:ln>
        </p:spPr>
        <p:txBody>
          <a:bodyPr wrap="none">
            <a:spAutoFit/>
          </a:bodyPr>
          <a:lstStyle/>
          <a:p>
            <a:r>
              <a:rPr lang="en-US" sz="600">
                <a:solidFill>
                  <a:schemeClr val="bg2"/>
                </a:solidFill>
                <a:latin typeface="Arial" charset="0"/>
                <a:ea typeface="ＭＳ Ｐゴシック" pitchFamily="1" charset="-128"/>
              </a:rPr>
              <a:t>NASA, NOAA, JCOMMOPS, FNMOC, CRT, URK</a:t>
            </a:r>
          </a:p>
        </p:txBody>
      </p:sp>
      <p:pic>
        <p:nvPicPr>
          <p:cNvPr id="5124" name="Picture 5" descr="splash-bar"/>
          <p:cNvPicPr>
            <a:picLocks noChangeAspect="1" noChangeArrowheads="1"/>
          </p:cNvPicPr>
          <p:nvPr/>
        </p:nvPicPr>
        <p:blipFill>
          <a:blip r:embed="rId3" cstate="print"/>
          <a:srcRect/>
          <a:stretch>
            <a:fillRect/>
          </a:stretch>
        </p:blipFill>
        <p:spPr bwMode="auto">
          <a:xfrm>
            <a:off x="177800" y="0"/>
            <a:ext cx="8966200" cy="1550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0" y="3317875"/>
            <a:ext cx="9612313" cy="3540125"/>
          </a:xfrm>
          <a:prstGeom prst="rect">
            <a:avLst/>
          </a:prstGeom>
          <a:noFill/>
          <a:ln w="9525">
            <a:noFill/>
            <a:miter lim="800000"/>
            <a:headEnd/>
            <a:tailEnd/>
          </a:ln>
        </p:spPr>
        <p:txBody>
          <a:bodyPr>
            <a:spAutoFit/>
          </a:bodyPr>
          <a:lstStyle/>
          <a:p>
            <a:pPr>
              <a:spcBef>
                <a:spcPct val="50000"/>
              </a:spcBef>
            </a:pPr>
            <a:r>
              <a:rPr lang="en-US" sz="2800" b="1">
                <a:solidFill>
                  <a:srgbClr val="FF0000"/>
                </a:solidFill>
                <a:latin typeface="Arial" charset="0"/>
                <a:ea typeface="ＭＳ Ｐゴシック" pitchFamily="1" charset="-128"/>
              </a:rPr>
              <a:t>~50% of the planned in-situ GOOS climate network ($)</a:t>
            </a:r>
          </a:p>
          <a:p>
            <a:pPr>
              <a:spcBef>
                <a:spcPct val="50000"/>
              </a:spcBef>
            </a:pPr>
            <a:r>
              <a:rPr lang="en-US" sz="2800" b="1">
                <a:solidFill>
                  <a:srgbClr val="FF0000"/>
                </a:solidFill>
                <a:latin typeface="Arial" charset="0"/>
                <a:ea typeface="ＭＳ Ｐゴシック" pitchFamily="1" charset="-128"/>
              </a:rPr>
              <a:t>Polar regions and deep ocean (technology)</a:t>
            </a:r>
          </a:p>
          <a:p>
            <a:pPr>
              <a:spcBef>
                <a:spcPct val="50000"/>
              </a:spcBef>
            </a:pPr>
            <a:r>
              <a:rPr lang="en-US" sz="2800" b="1">
                <a:solidFill>
                  <a:srgbClr val="FFFF00"/>
                </a:solidFill>
                <a:latin typeface="Arial" charset="0"/>
                <a:ea typeface="ＭＳ Ｐゴシック" pitchFamily="1" charset="-128"/>
              </a:rPr>
              <a:t>Developing countries (Capacity building)</a:t>
            </a:r>
          </a:p>
          <a:p>
            <a:pPr>
              <a:spcBef>
                <a:spcPct val="50000"/>
              </a:spcBef>
            </a:pPr>
            <a:r>
              <a:rPr lang="en-US" sz="2800" b="1">
                <a:solidFill>
                  <a:srgbClr val="FF0000"/>
                </a:solidFill>
                <a:latin typeface="Arial" charset="0"/>
                <a:ea typeface="ＭＳ Ｐゴシック" pitchFamily="1" charset="-128"/>
              </a:rPr>
              <a:t>Non-physical variables ..BUT IMPROVING(Biology, Chemistry, …)</a:t>
            </a:r>
          </a:p>
          <a:p>
            <a:pPr>
              <a:spcBef>
                <a:spcPct val="50000"/>
              </a:spcBef>
            </a:pPr>
            <a:r>
              <a:rPr lang="en-US" sz="2800" b="1">
                <a:solidFill>
                  <a:srgbClr val="FF0000"/>
                </a:solidFill>
                <a:latin typeface="Arial" charset="0"/>
                <a:ea typeface="ＭＳ Ｐゴシック" pitchFamily="1" charset="-128"/>
              </a:rPr>
              <a:t>Quality assurance</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39552" y="692696"/>
          <a:ext cx="7992888" cy="4739248"/>
        </p:xfrm>
        <a:graphic>
          <a:graphicData uri="http://schemas.openxmlformats.org/drawingml/2006/table">
            <a:tbl>
              <a:tblPr firstRow="1" bandRow="1">
                <a:tableStyleId>{93296810-A885-4BE3-A3E7-6D5BEEA58F35}</a:tableStyleId>
              </a:tblPr>
              <a:tblGrid>
                <a:gridCol w="1584176"/>
                <a:gridCol w="6408712"/>
              </a:tblGrid>
              <a:tr h="370840">
                <a:tc>
                  <a:txBody>
                    <a:bodyPr/>
                    <a:lstStyle/>
                    <a:p>
                      <a:r>
                        <a:rPr lang="en-US" dirty="0" smtClean="0"/>
                        <a:t>Date Type</a:t>
                      </a:r>
                      <a:endParaRPr lang="en-US" dirty="0"/>
                    </a:p>
                  </a:txBody>
                  <a:tcPr/>
                </a:tc>
                <a:tc>
                  <a:txBody>
                    <a:bodyPr/>
                    <a:lstStyle/>
                    <a:p>
                      <a:r>
                        <a:rPr lang="en-US" dirty="0" smtClean="0"/>
                        <a:t>Where</a:t>
                      </a:r>
                      <a:endParaRPr lang="en-US" dirty="0"/>
                    </a:p>
                  </a:txBody>
                  <a:tcPr/>
                </a:tc>
              </a:tr>
              <a:tr h="421248">
                <a:tc>
                  <a:txBody>
                    <a:bodyPr/>
                    <a:lstStyle/>
                    <a:p>
                      <a:r>
                        <a:rPr lang="en-US" sz="1200" b="1" dirty="0" smtClean="0"/>
                        <a:t>ARGO</a:t>
                      </a:r>
                      <a:endParaRPr lang="en-US" sz="1200" b="1" dirty="0"/>
                    </a:p>
                  </a:txBody>
                  <a:tcPr/>
                </a:tc>
                <a:tc>
                  <a:txBody>
                    <a:bodyPr/>
                    <a:lstStyle/>
                    <a:p>
                      <a:r>
                        <a:rPr lang="en-US" sz="1200" b="1" dirty="0" smtClean="0">
                          <a:solidFill>
                            <a:schemeClr val="accent2">
                              <a:lumMod val="50000"/>
                            </a:schemeClr>
                          </a:solidFill>
                        </a:rPr>
                        <a:t>http://www.usgodae.org/argo/argo.html</a:t>
                      </a:r>
                      <a:endParaRPr lang="en-US" sz="1200" b="1" dirty="0">
                        <a:solidFill>
                          <a:schemeClr val="accent2">
                            <a:lumMod val="50000"/>
                          </a:schemeClr>
                        </a:solidFill>
                      </a:endParaRPr>
                    </a:p>
                  </a:txBody>
                  <a:tcPr/>
                </a:tc>
              </a:tr>
              <a:tr h="370840">
                <a:tc>
                  <a:txBody>
                    <a:bodyPr/>
                    <a:lstStyle/>
                    <a:p>
                      <a:r>
                        <a:rPr lang="en-US" sz="1200" b="1" dirty="0" smtClean="0"/>
                        <a:t>SVP DRIFTER</a:t>
                      </a:r>
                      <a:endParaRPr lang="en-US" sz="1200" b="1" dirty="0"/>
                    </a:p>
                  </a:txBody>
                  <a:tcPr/>
                </a:tc>
                <a:tc>
                  <a:txBody>
                    <a:bodyPr/>
                    <a:lstStyle/>
                    <a:p>
                      <a:r>
                        <a:rPr lang="en-US" sz="1200" b="1" dirty="0" smtClean="0">
                          <a:solidFill>
                            <a:schemeClr val="accent2">
                              <a:lumMod val="50000"/>
                            </a:schemeClr>
                          </a:solidFill>
                        </a:rPr>
                        <a:t>http://www.aoml.noaa.gov/phod/dac/gdp_drifter.php</a:t>
                      </a:r>
                      <a:endParaRPr lang="en-US" sz="1200" b="1" dirty="0">
                        <a:solidFill>
                          <a:schemeClr val="accent2">
                            <a:lumMod val="50000"/>
                          </a:schemeClr>
                        </a:solidFill>
                      </a:endParaRPr>
                    </a:p>
                  </a:txBody>
                  <a:tcPr/>
                </a:tc>
              </a:tr>
              <a:tr h="370840">
                <a:tc>
                  <a:txBody>
                    <a:bodyPr/>
                    <a:lstStyle/>
                    <a:p>
                      <a:r>
                        <a:rPr lang="en-US" sz="1200" b="1" dirty="0" smtClean="0"/>
                        <a:t>ALTIMETRY</a:t>
                      </a:r>
                      <a:endParaRPr lang="en-US" sz="1200" b="1" dirty="0"/>
                    </a:p>
                  </a:txBody>
                  <a:tcPr/>
                </a:tc>
                <a:tc>
                  <a:txBody>
                    <a:bodyPr/>
                    <a:lstStyle/>
                    <a:p>
                      <a:r>
                        <a:rPr lang="en-US" sz="1200" b="1" dirty="0" smtClean="0">
                          <a:solidFill>
                            <a:schemeClr val="accent2">
                              <a:lumMod val="50000"/>
                            </a:schemeClr>
                          </a:solidFill>
                          <a:hlinkClick r:id="rId2"/>
                        </a:rPr>
                        <a:t>http://www.aoml.noaa.gov/phod/dataphod/work/trinanes/INTERFACE/</a:t>
                      </a:r>
                      <a:endParaRPr lang="en-US" sz="1200" b="1" dirty="0" smtClean="0">
                        <a:solidFill>
                          <a:schemeClr val="accent2">
                            <a:lumMod val="50000"/>
                          </a:schemeClr>
                        </a:solidFill>
                      </a:endParaRPr>
                    </a:p>
                    <a:p>
                      <a:r>
                        <a:rPr lang="en-US" sz="1200" b="1" dirty="0" smtClean="0">
                          <a:solidFill>
                            <a:schemeClr val="accent2">
                              <a:lumMod val="50000"/>
                            </a:schemeClr>
                          </a:solidFill>
                        </a:rPr>
                        <a:t>http://eddy.colorado.edu/ccar/data_viewer/index</a:t>
                      </a:r>
                    </a:p>
                    <a:p>
                      <a:r>
                        <a:rPr lang="en-US" sz="1200" b="1" dirty="0" smtClean="0">
                          <a:solidFill>
                            <a:schemeClr val="accent2">
                              <a:lumMod val="50000"/>
                            </a:schemeClr>
                          </a:solidFill>
                          <a:hlinkClick r:id="rId3"/>
                        </a:rPr>
                        <a:t>http://www.aviso.oceanobs.com/en/</a:t>
                      </a:r>
                      <a:endParaRPr lang="en-US" sz="1200" b="1" dirty="0" smtClean="0">
                        <a:solidFill>
                          <a:schemeClr val="accent2">
                            <a:lumMod val="50000"/>
                          </a:schemeClr>
                        </a:solidFill>
                      </a:endParaRPr>
                    </a:p>
                    <a:p>
                      <a:endParaRPr lang="en-US" sz="1200" b="1" dirty="0">
                        <a:solidFill>
                          <a:schemeClr val="accent2">
                            <a:lumMod val="50000"/>
                          </a:schemeClr>
                        </a:solidFill>
                      </a:endParaRPr>
                    </a:p>
                  </a:txBody>
                  <a:tcPr/>
                </a:tc>
              </a:tr>
              <a:tr h="370840">
                <a:tc>
                  <a:txBody>
                    <a:bodyPr/>
                    <a:lstStyle/>
                    <a:p>
                      <a:r>
                        <a:rPr lang="en-US" sz="1200" b="1" dirty="0" smtClean="0"/>
                        <a:t>CHL-A</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accent2">
                              <a:lumMod val="50000"/>
                            </a:schemeClr>
                          </a:solidFill>
                        </a:rPr>
                        <a:t>http://eddy.colorado.edu/ccar/data_viewer/index</a:t>
                      </a:r>
                    </a:p>
                    <a:p>
                      <a:r>
                        <a:rPr lang="en-US" sz="1200" b="1" dirty="0" smtClean="0">
                          <a:solidFill>
                            <a:schemeClr val="accent2">
                              <a:lumMod val="50000"/>
                            </a:schemeClr>
                          </a:solidFill>
                          <a:hlinkClick r:id="rId4"/>
                        </a:rPr>
                        <a:t>http://disc.sci.gsfc.nasa.gov/gesNews/unesco_ioc_bulletin</a:t>
                      </a:r>
                      <a:endParaRPr lang="en-US" sz="1200" b="1" dirty="0" smtClean="0">
                        <a:solidFill>
                          <a:schemeClr val="accent2">
                            <a:lumMod val="50000"/>
                          </a:schemeClr>
                        </a:solidFill>
                      </a:endParaRPr>
                    </a:p>
                    <a:p>
                      <a:r>
                        <a:rPr lang="en-US" sz="1200" b="1" dirty="0" smtClean="0">
                          <a:solidFill>
                            <a:schemeClr val="accent2">
                              <a:lumMod val="50000"/>
                            </a:schemeClr>
                          </a:solidFill>
                        </a:rPr>
                        <a:t>http://oceancolor.gsfc.nasa.gov/</a:t>
                      </a:r>
                      <a:endParaRPr lang="en-US" sz="1200" b="1" dirty="0">
                        <a:solidFill>
                          <a:schemeClr val="accent2">
                            <a:lumMod val="50000"/>
                          </a:schemeClr>
                        </a:solidFill>
                      </a:endParaRPr>
                    </a:p>
                  </a:txBody>
                  <a:tcPr/>
                </a:tc>
              </a:tr>
              <a:tr h="370840">
                <a:tc>
                  <a:txBody>
                    <a:bodyPr/>
                    <a:lstStyle/>
                    <a:p>
                      <a:r>
                        <a:rPr lang="en-US" sz="1200" b="1" dirty="0" smtClean="0"/>
                        <a:t>BATHMETRY</a:t>
                      </a:r>
                      <a:endParaRPr lang="en-US" sz="1200" b="1" dirty="0"/>
                    </a:p>
                  </a:txBody>
                  <a:tcPr/>
                </a:tc>
                <a:tc>
                  <a:txBody>
                    <a:bodyPr/>
                    <a:lstStyle/>
                    <a:p>
                      <a:r>
                        <a:rPr lang="en-US" sz="1200" b="1" dirty="0" smtClean="0"/>
                        <a:t>http://www.gebco.net/</a:t>
                      </a:r>
                      <a:endParaRPr lang="en-US" sz="1200" b="1" dirty="0"/>
                    </a:p>
                  </a:txBody>
                  <a:tcPr/>
                </a:tc>
              </a:tr>
              <a:tr h="370840">
                <a:tc>
                  <a:txBody>
                    <a:bodyPr/>
                    <a:lstStyle/>
                    <a:p>
                      <a:r>
                        <a:rPr lang="en-US" sz="1200" b="1" dirty="0" smtClean="0"/>
                        <a:t>TEMPERATURE</a:t>
                      </a:r>
                      <a:endParaRPr lang="en-US" sz="1200" b="1" dirty="0"/>
                    </a:p>
                  </a:txBody>
                  <a:tcPr/>
                </a:tc>
                <a:tc>
                  <a:txBody>
                    <a:bodyPr/>
                    <a:lstStyle/>
                    <a:p>
                      <a:r>
                        <a:rPr lang="en-US" sz="1200" b="1" dirty="0" smtClean="0">
                          <a:hlinkClick r:id="rId5"/>
                        </a:rPr>
                        <a:t>https://www.ghrsst.org/</a:t>
                      </a:r>
                      <a:endParaRPr lang="en-US" sz="1200" b="1" dirty="0" smtClean="0"/>
                    </a:p>
                    <a:p>
                      <a:r>
                        <a:rPr lang="en-US" sz="1200" b="1" dirty="0" smtClean="0"/>
                        <a:t>http://sst.jpl.nasa.gov/SST/</a:t>
                      </a:r>
                      <a:endParaRPr lang="en-US" sz="1200" b="1" dirty="0"/>
                    </a:p>
                  </a:txBody>
                  <a:tcPr/>
                </a:tc>
              </a:tr>
              <a:tr h="370840">
                <a:tc>
                  <a:txBody>
                    <a:bodyPr/>
                    <a:lstStyle/>
                    <a:p>
                      <a:r>
                        <a:rPr lang="en-US" sz="1200" b="1" dirty="0" smtClean="0"/>
                        <a:t>OCEAN MODEL- SODA</a:t>
                      </a:r>
                      <a:endParaRPr lang="en-US" sz="1200" b="1" dirty="0"/>
                    </a:p>
                  </a:txBody>
                  <a:tcPr/>
                </a:tc>
                <a:tc>
                  <a:txBody>
                    <a:bodyPr/>
                    <a:lstStyle/>
                    <a:p>
                      <a:r>
                        <a:rPr lang="en-US" sz="1200" b="1" dirty="0" smtClean="0"/>
                        <a:t>http://ferret.pmel.noaa.gov/NVODS/getUI.do</a:t>
                      </a:r>
                      <a:endParaRPr lang="en-US" sz="1200" b="1" dirty="0"/>
                    </a:p>
                  </a:txBody>
                  <a:tcPr/>
                </a:tc>
              </a:tr>
              <a:tr h="370840">
                <a:tc>
                  <a:txBody>
                    <a:bodyPr/>
                    <a:lstStyle/>
                    <a:p>
                      <a:r>
                        <a:rPr lang="en-US" sz="1200" b="1" dirty="0" smtClean="0"/>
                        <a:t>WORLD</a:t>
                      </a:r>
                      <a:r>
                        <a:rPr lang="en-US" sz="1200" b="1" baseline="0" dirty="0" smtClean="0"/>
                        <a:t> OCEAN DATA</a:t>
                      </a:r>
                      <a:endParaRPr lang="en-US" sz="1200" b="1" dirty="0"/>
                    </a:p>
                  </a:txBody>
                  <a:tcPr/>
                </a:tc>
                <a:tc>
                  <a:txBody>
                    <a:bodyPr/>
                    <a:lstStyle/>
                    <a:p>
                      <a:r>
                        <a:rPr lang="en-US" sz="1200" b="1" dirty="0" smtClean="0"/>
                        <a:t>http://www.nodc.noaa.gov/OC5/SELECT/dbsearch/dbsearch.html</a:t>
                      </a:r>
                      <a:endParaRPr lang="en-US" sz="1200" b="1" dirty="0"/>
                    </a:p>
                  </a:txBody>
                  <a:tcPr/>
                </a:tc>
              </a:tr>
              <a:tr h="370840">
                <a:tc>
                  <a:txBody>
                    <a:bodyPr/>
                    <a:lstStyle/>
                    <a:p>
                      <a:r>
                        <a:rPr lang="en-US" sz="1200" b="1" dirty="0" smtClean="0"/>
                        <a:t>GENERAL</a:t>
                      </a:r>
                      <a:endParaRPr lang="en-US" sz="1200" b="1" dirty="0"/>
                    </a:p>
                  </a:txBody>
                  <a:tcPr/>
                </a:tc>
                <a:tc>
                  <a:txBody>
                    <a:bodyPr/>
                    <a:lstStyle/>
                    <a:p>
                      <a:r>
                        <a:rPr lang="en-US" sz="1200" b="1" dirty="0" smtClean="0"/>
                        <a:t>http://ferret.pmel.noaa.gov/NVODS/getUI.do</a:t>
                      </a:r>
                      <a:endParaRPr lang="en-US" sz="1200" b="1" dirty="0"/>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11188" y="404813"/>
            <a:ext cx="7772400" cy="1143000"/>
          </a:xfrm>
        </p:spPr>
        <p:txBody>
          <a:bodyPr/>
          <a:lstStyle/>
          <a:p>
            <a:r>
              <a:rPr lang="en-ZA" sz="4000" smtClean="0">
                <a:solidFill>
                  <a:srgbClr val="FF0000"/>
                </a:solidFill>
                <a:ea typeface="ＭＳ Ｐゴシック" pitchFamily="1" charset="-128"/>
              </a:rPr>
              <a:t>Global Ocean Observing System</a:t>
            </a:r>
          </a:p>
        </p:txBody>
      </p:sp>
      <p:sp>
        <p:nvSpPr>
          <p:cNvPr id="7171" name="Rectangle 3"/>
          <p:cNvSpPr>
            <a:spLocks noGrp="1" noChangeArrowheads="1"/>
          </p:cNvSpPr>
          <p:nvPr>
            <p:ph type="body" idx="1"/>
          </p:nvPr>
        </p:nvSpPr>
        <p:spPr>
          <a:xfrm>
            <a:off x="179388" y="1700213"/>
            <a:ext cx="8713787" cy="4114800"/>
          </a:xfrm>
        </p:spPr>
        <p:txBody>
          <a:bodyPr/>
          <a:lstStyle/>
          <a:p>
            <a:pPr>
              <a:lnSpc>
                <a:spcPct val="80000"/>
              </a:lnSpc>
              <a:buFont typeface="Monotype Sorts" charset="2"/>
              <a:buNone/>
            </a:pPr>
            <a:r>
              <a:rPr lang="en-ZA" sz="2000" smtClean="0">
                <a:solidFill>
                  <a:srgbClr val="FF0000"/>
                </a:solidFill>
                <a:ea typeface="ＭＳ Ｐゴシック" pitchFamily="1" charset="-128"/>
              </a:rPr>
              <a:t>GOOS</a:t>
            </a:r>
            <a:r>
              <a:rPr lang="en-ZA" sz="2000" smtClean="0">
                <a:solidFill>
                  <a:srgbClr val="FFFFFF"/>
                </a:solidFill>
                <a:ea typeface="ＭＳ Ｐゴシック" pitchFamily="1" charset="-128"/>
              </a:rPr>
              <a:t> is designed to embrace the oceans as a single entity, to provide a global view of the ocean system. </a:t>
            </a:r>
          </a:p>
          <a:p>
            <a:pPr>
              <a:lnSpc>
                <a:spcPct val="80000"/>
              </a:lnSpc>
            </a:pPr>
            <a:endParaRPr lang="en-ZA" sz="2000" smtClean="0">
              <a:solidFill>
                <a:srgbClr val="FFFFFF"/>
              </a:solidFill>
              <a:ea typeface="ＭＳ Ｐゴシック" pitchFamily="1" charset="-128"/>
            </a:endParaRPr>
          </a:p>
          <a:p>
            <a:pPr>
              <a:lnSpc>
                <a:spcPct val="80000"/>
              </a:lnSpc>
              <a:buFont typeface="Monotype Sorts" charset="2"/>
              <a:buNone/>
            </a:pPr>
            <a:r>
              <a:rPr lang="en-ZA" sz="2000" smtClean="0">
                <a:solidFill>
                  <a:srgbClr val="FF0000"/>
                </a:solidFill>
                <a:ea typeface="ＭＳ Ｐゴシック" pitchFamily="1" charset="-128"/>
              </a:rPr>
              <a:t>GOOS</a:t>
            </a:r>
            <a:r>
              <a:rPr lang="en-ZA" sz="2000" smtClean="0">
                <a:solidFill>
                  <a:srgbClr val="FFFFFF"/>
                </a:solidFill>
                <a:ea typeface="ＭＳ Ｐゴシック" pitchFamily="1" charset="-128"/>
              </a:rPr>
              <a:t> is a system of programmes, </a:t>
            </a:r>
          </a:p>
          <a:p>
            <a:pPr>
              <a:lnSpc>
                <a:spcPct val="80000"/>
              </a:lnSpc>
            </a:pPr>
            <a:endParaRPr lang="en-ZA" sz="2000" smtClean="0">
              <a:solidFill>
                <a:srgbClr val="FFFFFF"/>
              </a:solidFill>
              <a:ea typeface="ＭＳ Ｐゴシック" pitchFamily="1" charset="-128"/>
            </a:endParaRPr>
          </a:p>
          <a:p>
            <a:pPr>
              <a:lnSpc>
                <a:spcPct val="80000"/>
              </a:lnSpc>
              <a:buFont typeface="Monotype Sorts" charset="2"/>
              <a:buNone/>
            </a:pPr>
            <a:r>
              <a:rPr lang="en-ZA" sz="2000" smtClean="0">
                <a:solidFill>
                  <a:srgbClr val="FF0000"/>
                </a:solidFill>
                <a:ea typeface="ＭＳ Ｐゴシック" pitchFamily="1" charset="-128"/>
              </a:rPr>
              <a:t>GOOS</a:t>
            </a:r>
            <a:r>
              <a:rPr lang="en-ZA" sz="2000" smtClean="0">
                <a:solidFill>
                  <a:srgbClr val="FFFFFF"/>
                </a:solidFill>
                <a:ea typeface="ＭＳ Ｐゴシック" pitchFamily="1" charset="-128"/>
              </a:rPr>
              <a:t> is designed to: </a:t>
            </a:r>
          </a:p>
          <a:p>
            <a:pPr>
              <a:lnSpc>
                <a:spcPct val="80000"/>
              </a:lnSpc>
              <a:buFont typeface="Monotype Sorts" charset="2"/>
              <a:buNone/>
            </a:pPr>
            <a:endParaRPr lang="en-ZA" sz="2000" smtClean="0">
              <a:solidFill>
                <a:srgbClr val="FFFFFF"/>
              </a:solidFill>
              <a:ea typeface="ＭＳ Ｐゴシック" pitchFamily="1" charset="-128"/>
            </a:endParaRPr>
          </a:p>
          <a:p>
            <a:pPr>
              <a:lnSpc>
                <a:spcPct val="80000"/>
              </a:lnSpc>
            </a:pPr>
            <a:r>
              <a:rPr lang="en-ZA" sz="2000" smtClean="0">
                <a:solidFill>
                  <a:srgbClr val="FFFFFF"/>
                </a:solidFill>
                <a:ea typeface="ＭＳ Ｐゴシック" pitchFamily="1" charset="-128"/>
              </a:rPr>
              <a:t>Monitor, understand and predict weather and climate </a:t>
            </a:r>
          </a:p>
          <a:p>
            <a:pPr>
              <a:lnSpc>
                <a:spcPct val="80000"/>
              </a:lnSpc>
            </a:pPr>
            <a:r>
              <a:rPr lang="en-ZA" sz="2000" smtClean="0">
                <a:solidFill>
                  <a:srgbClr val="FFFFFF"/>
                </a:solidFill>
                <a:ea typeface="ＭＳ Ｐゴシック" pitchFamily="1" charset="-128"/>
              </a:rPr>
              <a:t>Describe and forecast the state of the ocean, including living resources </a:t>
            </a:r>
          </a:p>
          <a:p>
            <a:pPr>
              <a:lnSpc>
                <a:spcPct val="80000"/>
              </a:lnSpc>
            </a:pPr>
            <a:r>
              <a:rPr lang="en-ZA" sz="2000" smtClean="0">
                <a:solidFill>
                  <a:srgbClr val="FFFFFF"/>
                </a:solidFill>
                <a:ea typeface="ＭＳ Ｐゴシック" pitchFamily="1" charset="-128"/>
              </a:rPr>
              <a:t>Improve management of marine and coastal ecosystems and resources </a:t>
            </a:r>
          </a:p>
          <a:p>
            <a:pPr>
              <a:lnSpc>
                <a:spcPct val="80000"/>
              </a:lnSpc>
            </a:pPr>
            <a:r>
              <a:rPr lang="en-ZA" sz="2000" smtClean="0">
                <a:solidFill>
                  <a:srgbClr val="FFFFFF"/>
                </a:solidFill>
                <a:ea typeface="ＭＳ Ｐゴシック" pitchFamily="1" charset="-128"/>
              </a:rPr>
              <a:t>Mitigate damage from natural hazards and pollution </a:t>
            </a:r>
          </a:p>
          <a:p>
            <a:pPr>
              <a:lnSpc>
                <a:spcPct val="80000"/>
              </a:lnSpc>
            </a:pPr>
            <a:r>
              <a:rPr lang="en-ZA" sz="2000" smtClean="0">
                <a:solidFill>
                  <a:srgbClr val="FFFFFF"/>
                </a:solidFill>
                <a:ea typeface="ＭＳ Ｐゴシック" pitchFamily="1" charset="-128"/>
              </a:rPr>
              <a:t>Protect life and property on coasts and at sea </a:t>
            </a:r>
          </a:p>
          <a:p>
            <a:pPr>
              <a:lnSpc>
                <a:spcPct val="80000"/>
              </a:lnSpc>
            </a:pPr>
            <a:r>
              <a:rPr lang="en-ZA" sz="2000" smtClean="0">
                <a:solidFill>
                  <a:srgbClr val="FFFFFF"/>
                </a:solidFill>
                <a:ea typeface="ＭＳ Ｐゴシック" pitchFamily="1" charset="-128"/>
              </a:rPr>
              <a:t>Enable scientific research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611188" y="404813"/>
            <a:ext cx="7772400" cy="1143000"/>
          </a:xfrm>
        </p:spPr>
        <p:txBody>
          <a:bodyPr/>
          <a:lstStyle/>
          <a:p>
            <a:pPr>
              <a:defRPr/>
            </a:pPr>
            <a:r>
              <a:rPr lang="en-ZA" sz="4000" smtClean="0">
                <a:solidFill>
                  <a:srgbClr val="FF0000"/>
                </a:solidFill>
              </a:rPr>
              <a:t>Global Ocean Observing System</a:t>
            </a:r>
          </a:p>
        </p:txBody>
      </p:sp>
      <p:sp>
        <p:nvSpPr>
          <p:cNvPr id="6147" name="Rectangle 3"/>
          <p:cNvSpPr>
            <a:spLocks noGrp="1" noChangeArrowheads="1"/>
          </p:cNvSpPr>
          <p:nvPr>
            <p:ph type="body" idx="1"/>
          </p:nvPr>
        </p:nvSpPr>
        <p:spPr>
          <a:xfrm>
            <a:off x="179388" y="1700213"/>
            <a:ext cx="8713787" cy="4114800"/>
          </a:xfrm>
        </p:spPr>
        <p:txBody>
          <a:bodyPr/>
          <a:lstStyle/>
          <a:p>
            <a:pPr>
              <a:lnSpc>
                <a:spcPct val="80000"/>
              </a:lnSpc>
              <a:buFont typeface="Monotype Sorts" charset="2"/>
              <a:buNone/>
            </a:pPr>
            <a:r>
              <a:rPr lang="en-ZA" sz="2000" smtClean="0">
                <a:solidFill>
                  <a:srgbClr val="FF0000"/>
                </a:solidFill>
                <a:effectLst/>
              </a:rPr>
              <a:t>GOOS</a:t>
            </a:r>
            <a:r>
              <a:rPr lang="en-ZA" sz="2000" smtClean="0">
                <a:solidFill>
                  <a:srgbClr val="FFFFFF"/>
                </a:solidFill>
                <a:effectLst/>
              </a:rPr>
              <a:t> is designed to embrace the oceans as a single entity, to provide a global view of the ocean system. </a:t>
            </a:r>
          </a:p>
          <a:p>
            <a:pPr>
              <a:lnSpc>
                <a:spcPct val="80000"/>
              </a:lnSpc>
            </a:pPr>
            <a:endParaRPr lang="en-ZA" sz="2000" smtClean="0">
              <a:solidFill>
                <a:srgbClr val="FFFFFF"/>
              </a:solidFill>
              <a:effectLst/>
            </a:endParaRPr>
          </a:p>
          <a:p>
            <a:pPr>
              <a:lnSpc>
                <a:spcPct val="80000"/>
              </a:lnSpc>
              <a:buFont typeface="Monotype Sorts" charset="2"/>
              <a:buNone/>
            </a:pPr>
            <a:r>
              <a:rPr lang="en-ZA" sz="2000" smtClean="0">
                <a:solidFill>
                  <a:srgbClr val="FF0000"/>
                </a:solidFill>
                <a:effectLst/>
              </a:rPr>
              <a:t>GOOS</a:t>
            </a:r>
            <a:r>
              <a:rPr lang="en-ZA" sz="2000" smtClean="0">
                <a:solidFill>
                  <a:srgbClr val="FFFFFF"/>
                </a:solidFill>
                <a:effectLst/>
              </a:rPr>
              <a:t> is a system of programmes, </a:t>
            </a:r>
          </a:p>
          <a:p>
            <a:pPr>
              <a:lnSpc>
                <a:spcPct val="80000"/>
              </a:lnSpc>
            </a:pPr>
            <a:endParaRPr lang="en-ZA" sz="2000" smtClean="0">
              <a:solidFill>
                <a:srgbClr val="FFFFFF"/>
              </a:solidFill>
              <a:effectLst/>
            </a:endParaRPr>
          </a:p>
          <a:p>
            <a:pPr>
              <a:lnSpc>
                <a:spcPct val="80000"/>
              </a:lnSpc>
              <a:buFont typeface="Monotype Sorts" charset="2"/>
              <a:buNone/>
            </a:pPr>
            <a:r>
              <a:rPr lang="en-ZA" sz="2000" smtClean="0">
                <a:solidFill>
                  <a:srgbClr val="FF0000"/>
                </a:solidFill>
                <a:effectLst/>
              </a:rPr>
              <a:t>GOOS</a:t>
            </a:r>
            <a:r>
              <a:rPr lang="en-ZA" sz="2000" smtClean="0">
                <a:solidFill>
                  <a:srgbClr val="FFFFFF"/>
                </a:solidFill>
                <a:effectLst/>
              </a:rPr>
              <a:t> is designed to: </a:t>
            </a:r>
          </a:p>
          <a:p>
            <a:pPr>
              <a:lnSpc>
                <a:spcPct val="80000"/>
              </a:lnSpc>
              <a:buFont typeface="Monotype Sorts" charset="2"/>
              <a:buNone/>
            </a:pPr>
            <a:endParaRPr lang="en-ZA" sz="2000" smtClean="0">
              <a:solidFill>
                <a:srgbClr val="FFFFFF"/>
              </a:solidFill>
              <a:effectLst/>
            </a:endParaRPr>
          </a:p>
          <a:p>
            <a:pPr>
              <a:lnSpc>
                <a:spcPct val="80000"/>
              </a:lnSpc>
            </a:pPr>
            <a:r>
              <a:rPr lang="en-ZA" sz="2000" smtClean="0">
                <a:solidFill>
                  <a:srgbClr val="FFFFFF"/>
                </a:solidFill>
                <a:effectLst/>
              </a:rPr>
              <a:t>Monitor, understand and predict weather and climate </a:t>
            </a:r>
          </a:p>
          <a:p>
            <a:pPr>
              <a:lnSpc>
                <a:spcPct val="80000"/>
              </a:lnSpc>
            </a:pPr>
            <a:r>
              <a:rPr lang="en-ZA" sz="2000" smtClean="0">
                <a:solidFill>
                  <a:srgbClr val="FFFFFF"/>
                </a:solidFill>
                <a:effectLst/>
              </a:rPr>
              <a:t>Describe and forecast the state of the ocean, including living resources </a:t>
            </a:r>
          </a:p>
          <a:p>
            <a:pPr>
              <a:lnSpc>
                <a:spcPct val="80000"/>
              </a:lnSpc>
            </a:pPr>
            <a:r>
              <a:rPr lang="en-ZA" sz="2000" smtClean="0">
                <a:solidFill>
                  <a:srgbClr val="FFFFFF"/>
                </a:solidFill>
                <a:effectLst/>
              </a:rPr>
              <a:t>Improve management of marine and coastal ecosystems and resources </a:t>
            </a:r>
          </a:p>
          <a:p>
            <a:pPr>
              <a:lnSpc>
                <a:spcPct val="80000"/>
              </a:lnSpc>
            </a:pPr>
            <a:r>
              <a:rPr lang="en-ZA" sz="2000" smtClean="0">
                <a:solidFill>
                  <a:srgbClr val="FFFFFF"/>
                </a:solidFill>
                <a:effectLst/>
              </a:rPr>
              <a:t>Mitigate damage from natural hazards and pollution </a:t>
            </a:r>
          </a:p>
          <a:p>
            <a:pPr>
              <a:lnSpc>
                <a:spcPct val="80000"/>
              </a:lnSpc>
            </a:pPr>
            <a:r>
              <a:rPr lang="en-ZA" sz="2000" smtClean="0">
                <a:solidFill>
                  <a:srgbClr val="FFFFFF"/>
                </a:solidFill>
                <a:effectLst/>
              </a:rPr>
              <a:t>Protect life and property on coasts and at sea </a:t>
            </a:r>
          </a:p>
          <a:p>
            <a:pPr>
              <a:lnSpc>
                <a:spcPct val="80000"/>
              </a:lnSpc>
            </a:pPr>
            <a:r>
              <a:rPr lang="en-ZA" sz="2000" smtClean="0">
                <a:solidFill>
                  <a:srgbClr val="FFFFFF"/>
                </a:solidFill>
                <a:effectLst/>
              </a:rPr>
              <a:t>Enable scientific research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1143000" y="228600"/>
            <a:ext cx="7620000" cy="914400"/>
          </a:xfrm>
        </p:spPr>
        <p:txBody>
          <a:bodyPr/>
          <a:lstStyle/>
          <a:p>
            <a:pPr>
              <a:defRPr/>
            </a:pPr>
            <a:r>
              <a:rPr lang="en-US" smtClean="0"/>
              <a:t>GOOS is evolving</a:t>
            </a:r>
          </a:p>
        </p:txBody>
      </p:sp>
      <p:pic>
        <p:nvPicPr>
          <p:cNvPr id="7171" name="Picture 3" descr="GOOS_Timeline"/>
          <p:cNvPicPr>
            <a:picLocks noChangeAspect="1" noChangeArrowheads="1"/>
          </p:cNvPicPr>
          <p:nvPr/>
        </p:nvPicPr>
        <p:blipFill>
          <a:blip r:embed="rId3" cstate="print"/>
          <a:srcRect t="6133"/>
          <a:stretch>
            <a:fillRect/>
          </a:stretch>
        </p:blipFill>
        <p:spPr bwMode="auto">
          <a:xfrm>
            <a:off x="763588" y="1700213"/>
            <a:ext cx="8229600" cy="4811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Whirlpool">
  <a:themeElements>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fontScheme name="Whirlpoo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98:Templates:Presentation Designs:Whirlpool</Template>
  <TotalTime>2306</TotalTime>
  <Words>1988</Words>
  <Application>Microsoft Office PowerPoint</Application>
  <PresentationFormat>On-screen Show (4:3)</PresentationFormat>
  <Paragraphs>587</Paragraphs>
  <Slides>61</Slides>
  <Notes>20</Notes>
  <HiddenSlides>1</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Whirlpool</vt:lpstr>
      <vt:lpstr>PowerPoint Presentation</vt:lpstr>
      <vt:lpstr>PowerPoint Presentation</vt:lpstr>
      <vt:lpstr>PowerPoint Presentation</vt:lpstr>
      <vt:lpstr>PowerPoint Presentation</vt:lpstr>
      <vt:lpstr>PowerPoint Presentation</vt:lpstr>
      <vt:lpstr>       How do we keep it all together? What role does it play? Where are we? Where are we going?</vt:lpstr>
      <vt:lpstr>Global Ocean Observing System</vt:lpstr>
      <vt:lpstr>Global Ocean Observing System</vt:lpstr>
      <vt:lpstr>GOOS is evolving</vt:lpstr>
      <vt:lpstr>GOOS Regions</vt:lpstr>
      <vt:lpstr>Provision of observing platform – equipment requirements</vt:lpstr>
      <vt:lpstr>PowerPoint Presentation</vt:lpstr>
      <vt:lpstr>Marine Instrumentation are required for:</vt:lpstr>
      <vt:lpstr>PowerPoint Presentation</vt:lpstr>
      <vt:lpstr>Some definitions</vt:lpstr>
      <vt:lpstr>Options for ocean observations </vt:lpstr>
      <vt:lpstr>PowerPoint Presentation</vt:lpstr>
      <vt:lpstr>Remote sensing (satellites) Sea surface height: Altimetry </vt:lpstr>
      <vt:lpstr>Remote sensing SST     Ocean Color</vt:lpstr>
      <vt:lpstr>Examples of Satellite Data Websites: </vt:lpstr>
      <vt:lpstr>2. In situ sampling: sensors carried on many different platforms</vt:lpstr>
      <vt:lpstr>PowerPoint Presentation</vt:lpstr>
      <vt:lpstr>PowerPoint Presentation</vt:lpstr>
      <vt:lpstr>PowerPoint Presentation</vt:lpstr>
      <vt:lpstr>Drawing samples from the rosette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http://nome.colorado.edu/HARC/adcp/adcp_data.html</vt:lpstr>
      <vt:lpstr>PowerPoint Presentation</vt:lpstr>
      <vt:lpstr>PowerPoint Presentation</vt:lpstr>
      <vt:lpstr>PowerPoint Presentation</vt:lpstr>
      <vt:lpstr>Using an underway CTD (UCTD)</vt:lpstr>
      <vt:lpstr>PowerPoint Presentation</vt:lpstr>
      <vt:lpstr>PowerPoint Presentation</vt:lpstr>
      <vt:lpstr>Ship-based: Volunteer Observing Ships (VOS)   or Ships Of Opportunity (SOO)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Observing system: TAO/Pirata array: tropical ocean - atmosphere</vt:lpstr>
      <vt:lpstr>PowerPoint Presentation</vt:lpstr>
      <vt:lpstr>PowerPoint Presentation</vt:lpstr>
      <vt:lpstr>OceanSITES program – network of moored ocean observatories (bottom and surface moorings)</vt:lpstr>
      <vt:lpstr>PowerPoint Presentation</vt:lpstr>
      <vt:lpstr>PowerPoint Presentation</vt:lpstr>
      <vt:lpstr>PowerPoint Presentation</vt:lpstr>
      <vt:lpstr>PowerPoint Presentation</vt:lpstr>
      <vt:lpstr>PowerPoint Presentation</vt:lpstr>
      <vt:lpstr>Comparisons of the different observing systems</vt:lpstr>
      <vt:lpstr>PowerPoint Presentation</vt:lpstr>
      <vt:lpstr>PowerPoint Presentation</vt:lpstr>
      <vt:lpstr>PowerPoint Presentation</vt:lpstr>
    </vt:vector>
  </TitlesOfParts>
  <Company>osu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Marine Sediments</dc:title>
  <dc:creator>coas</dc:creator>
  <cp:lastModifiedBy>Windows User</cp:lastModifiedBy>
  <cp:revision>303</cp:revision>
  <dcterms:created xsi:type="dcterms:W3CDTF">1999-11-29T20:23:29Z</dcterms:created>
  <dcterms:modified xsi:type="dcterms:W3CDTF">2017-01-10T06:07:53Z</dcterms:modified>
</cp:coreProperties>
</file>